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5" r:id="rId2"/>
    <p:sldId id="292" r:id="rId3"/>
    <p:sldId id="257" r:id="rId4"/>
    <p:sldId id="256" r:id="rId5"/>
    <p:sldId id="267" r:id="rId6"/>
    <p:sldId id="291" r:id="rId7"/>
    <p:sldId id="276" r:id="rId8"/>
    <p:sldId id="277" r:id="rId9"/>
    <p:sldId id="298" r:id="rId10"/>
    <p:sldId id="299" r:id="rId11"/>
    <p:sldId id="269" r:id="rId12"/>
    <p:sldId id="293" r:id="rId13"/>
    <p:sldId id="268" r:id="rId14"/>
    <p:sldId id="281" r:id="rId15"/>
    <p:sldId id="282" r:id="rId16"/>
    <p:sldId id="272" r:id="rId17"/>
    <p:sldId id="294" r:id="rId18"/>
    <p:sldId id="295" r:id="rId19"/>
    <p:sldId id="285" r:id="rId20"/>
    <p:sldId id="286" r:id="rId21"/>
    <p:sldId id="287" r:id="rId22"/>
    <p:sldId id="296" r:id="rId23"/>
    <p:sldId id="288" r:id="rId24"/>
    <p:sldId id="271" r:id="rId25"/>
    <p:sldId id="297" r:id="rId26"/>
    <p:sldId id="262" r:id="rId27"/>
    <p:sldId id="274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49F"/>
    <a:srgbClr val="7BCFB1"/>
    <a:srgbClr val="404040"/>
    <a:srgbClr val="9ADBA4"/>
    <a:srgbClr val="6D26C2"/>
    <a:srgbClr val="55ABDD"/>
    <a:srgbClr val="88CB93"/>
    <a:srgbClr val="80BA9E"/>
    <a:srgbClr val="87D3AB"/>
    <a:srgbClr val="7CC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498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FC99-7F89-4666-8C5A-4C32CAFAB0B9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374E-6B00-472A-AF53-C0E030B68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35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Vocês vão precisar me explicar umas coisas aqui....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8E072-155D-4915-9897-F10CC38ECF72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5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8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84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4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32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8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60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40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88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81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6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AC5EB-EB38-4174-A09A-9BDF9E740A95}" type="datetimeFigureOut">
              <a:rPr lang="pt-BR" smtClean="0"/>
              <a:pPr/>
              <a:t>09/09/2020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87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1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48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microsoft.com/office/2007/relationships/hdphoto" Target="../media/hdphoto16.wdp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microsoft.com/office/2007/relationships/hdphoto" Target="../media/hdphoto21.wdp"/><Relationship Id="rId3" Type="http://schemas.microsoft.com/office/2007/relationships/hdphoto" Target="../media/hdphoto17.wdp"/><Relationship Id="rId7" Type="http://schemas.openxmlformats.org/officeDocument/2006/relationships/image" Target="../media/image76.png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11" Type="http://schemas.openxmlformats.org/officeDocument/2006/relationships/image" Target="../media/image48.png"/><Relationship Id="rId5" Type="http://schemas.openxmlformats.org/officeDocument/2006/relationships/image" Target="../media/image75.png"/><Relationship Id="rId10" Type="http://schemas.microsoft.com/office/2007/relationships/hdphoto" Target="../media/hdphoto20.wdp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3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6.wdp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10" Type="http://schemas.microsoft.com/office/2007/relationships/hdphoto" Target="../media/hdphoto9.wdp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12.wdp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microsoft.com/office/2007/relationships/hdphoto" Target="../media/hdphoto11.wdp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07/relationships/hdphoto" Target="../media/hdphoto10.wdp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4.wdp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/>
          <a:stretch/>
        </p:blipFill>
        <p:spPr>
          <a:xfrm>
            <a:off x="2434072" y="-494311"/>
            <a:ext cx="10271923" cy="76115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4647037"/>
            <a:ext cx="12192000" cy="22109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5" t="8182" r="21921" b="49290"/>
          <a:stretch/>
        </p:blipFill>
        <p:spPr>
          <a:xfrm>
            <a:off x="5057351" y="524881"/>
            <a:ext cx="6414982" cy="291664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98049" y="524881"/>
            <a:ext cx="435757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APRESENTAÇÃO</a:t>
            </a:r>
          </a:p>
          <a:p>
            <a:r>
              <a:rPr lang="pt-BR" sz="44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3ªSPRINT</a:t>
            </a:r>
          </a:p>
          <a:p>
            <a:endParaRPr lang="pt-BR" sz="4400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Monitoramento do cultivo de soja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47191" y="3400542"/>
            <a:ext cx="33821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Integrantes:</a:t>
            </a:r>
          </a:p>
          <a:p>
            <a:r>
              <a:rPr lang="pt-BR" sz="28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</a:t>
            </a:r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Arthur Vila,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Henrique </a:t>
            </a:r>
            <a:r>
              <a:rPr lang="pt-BR" sz="2000" dirty="0" err="1">
                <a:solidFill>
                  <a:srgbClr val="CBDA99"/>
                </a:solidFill>
                <a:latin typeface="Bahnschrift SemiBold SemiConden" panose="020B0502040204020203" pitchFamily="34" charset="0"/>
              </a:rPr>
              <a:t>Zigon</a:t>
            </a:r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Igor Góes,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José Silva,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 	Matheus Gonçalves, </a:t>
            </a:r>
          </a:p>
          <a:p>
            <a:r>
              <a:rPr lang="pt-BR" sz="2000" dirty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	Victor Vicente.</a:t>
            </a:r>
            <a:endParaRPr lang="pt-BR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1" y="7937"/>
            <a:ext cx="12191999" cy="68500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038236"/>
              </p:ext>
            </p:extLst>
          </p:nvPr>
        </p:nvGraphicFramePr>
        <p:xfrm>
          <a:off x="1282921" y="492539"/>
          <a:ext cx="8851677" cy="60086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86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2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3019">
                  <a:extLst>
                    <a:ext uri="{9D8B030D-6E8A-4147-A177-3AD203B41FA5}">
                      <a16:colId xmlns:a16="http://schemas.microsoft.com/office/drawing/2014/main" val="3456274084"/>
                    </a:ext>
                  </a:extLst>
                </a:gridCol>
              </a:tblGrid>
              <a:tr h="7685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Nome</a:t>
                      </a:r>
                      <a:endParaRPr lang="pt-BR" sz="16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 smtClean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Descrição do Requisito</a:t>
                      </a:r>
                      <a:endParaRPr lang="pt-BR" sz="16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</a:t>
                      </a:r>
                      <a:r>
                        <a:rPr lang="pt-BR" sz="1600" i="0" u="none" strike="noStrike" baseline="0" dirty="0" smtClean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6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   </a:t>
                      </a:r>
                      <a:r>
                        <a:rPr lang="pt-BR" sz="1600" u="none" strike="noStrike" dirty="0" smtClean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6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 smtClean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Desejável</a:t>
                      </a:r>
                      <a:endParaRPr lang="pt-BR" sz="16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US#G001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Acesso aos dados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33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US#G001.1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A solução deve conter gráficos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online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US#G001.1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A solução deve conter gráficos históricos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2491224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US#G001.2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Geração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de relatórios sobre incidentes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US#G001.3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Aplicação deve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conter notificações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US#G001.3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Aplicação deve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conter alerta</a:t>
                      </a:r>
                      <a:endParaRPr lang="pt-B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5198883"/>
                  </a:ext>
                </a:extLst>
              </a:tr>
              <a:tr h="454033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US#A001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sistema deve captar os dados da maquina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US#A001.1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Deve captar a memória virtual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033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US#A001.1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Deve guardar os dados da memória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virtual</a:t>
                      </a:r>
                      <a:endParaRPr lang="pt-BR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315404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US#A001.2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Deve captar os status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da memória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US#A001.2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Deve guardar os dados da memória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10718"/>
                  </a:ext>
                </a:extLst>
              </a:tr>
              <a:tr h="454033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US#A001.3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O sistema deverá ser hospedados em nuvem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US#C001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O sistema deve conter dashboard da plantação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US#C001.1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Os</a:t>
                      </a:r>
                      <a:r>
                        <a:rPr lang="pt-BR" sz="1400" baseline="0" dirty="0" smtClean="0">
                          <a:solidFill>
                            <a:schemeClr val="bg1"/>
                          </a:solidFill>
                        </a:rPr>
                        <a:t> gráficos devem receber valores de sensores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US#C001.1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O sistema deve conter sensores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5552967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US#C001.2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O sistema deve ter uma interface financeira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12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US#C001.3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A solução deve fornecer uma base de dados do plantio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chemeClr val="bg1"/>
                        </a:solidFill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640252" y="-69436"/>
            <a:ext cx="479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</a:t>
            </a:r>
            <a:endParaRPr lang="pt-BR" sz="3600" dirty="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675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299746"/>
              </p:ext>
            </p:extLst>
          </p:nvPr>
        </p:nvGraphicFramePr>
        <p:xfrm>
          <a:off x="1529003" y="1457537"/>
          <a:ext cx="9133991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543">
                  <a:extLst>
                    <a:ext uri="{9D8B030D-6E8A-4147-A177-3AD203B41FA5}">
                      <a16:colId xmlns:a16="http://schemas.microsoft.com/office/drawing/2014/main" val="2472460285"/>
                    </a:ext>
                  </a:extLst>
                </a:gridCol>
                <a:gridCol w="2259106">
                  <a:extLst>
                    <a:ext uri="{9D8B030D-6E8A-4147-A177-3AD203B41FA5}">
                      <a16:colId xmlns:a16="http://schemas.microsoft.com/office/drawing/2014/main" val="2221862563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1989178349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1157003647"/>
                    </a:ext>
                  </a:extLst>
                </a:gridCol>
                <a:gridCol w="1021977">
                  <a:extLst>
                    <a:ext uri="{9D8B030D-6E8A-4147-A177-3AD203B41FA5}">
                      <a16:colId xmlns:a16="http://schemas.microsoft.com/office/drawing/2014/main" val="2056390647"/>
                    </a:ext>
                  </a:extLst>
                </a:gridCol>
                <a:gridCol w="823707">
                  <a:extLst>
                    <a:ext uri="{9D8B030D-6E8A-4147-A177-3AD203B41FA5}">
                      <a16:colId xmlns:a16="http://schemas.microsoft.com/office/drawing/2014/main" val="1806295186"/>
                    </a:ext>
                  </a:extLst>
                </a:gridCol>
                <a:gridCol w="1963270">
                  <a:extLst>
                    <a:ext uri="{9D8B030D-6E8A-4147-A177-3AD203B41FA5}">
                      <a16:colId xmlns:a16="http://schemas.microsoft.com/office/drawing/2014/main" val="2400629001"/>
                    </a:ext>
                  </a:extLst>
                </a:gridCol>
              </a:tblGrid>
              <a:tr h="798184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Descrição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Probabilidade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Impacto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Fator de Risco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Ação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Como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325208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Problema de conexão com internet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9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 dados móveis no celular para utilizar caso a conexão caia</a:t>
                      </a:r>
                      <a:endParaRPr lang="pt-BR" sz="12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843527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Integrante despreparado para Sprint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preparar e ensaiar com o grupo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69197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Queda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de energia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e chamar por ajuda técnica se possível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67596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Sprint/projeto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incompleta(o)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se tudo foi feito para não acontecer imprevistos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247205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Defeito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no sensor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 os sensores antes da apresentação e ter sensores extras</a:t>
                      </a:r>
                      <a:endParaRPr lang="pt-BR" sz="1200" b="1" dirty="0">
                        <a:solidFill>
                          <a:srgbClr val="9ADBA4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891285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ZOOM</a:t>
                      </a:r>
                      <a:r>
                        <a:rPr lang="pt-BR" sz="1600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cair</a:t>
                      </a:r>
                      <a:endParaRPr lang="pt-BR" sz="1600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Estabelecendo uma conexão forte de internet e usar celular como plano B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71455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Perda de integrante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rgbClr val="9ADBA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Apoiando, dando uma palavra amiga</a:t>
                      </a:r>
                      <a:endParaRPr lang="pt-BR" sz="1000" b="1" dirty="0">
                        <a:solidFill>
                          <a:srgbClr val="9ADBA4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805930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3890682" y="461751"/>
            <a:ext cx="4410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 DE RISCOS</a:t>
            </a:r>
            <a:endParaRPr lang="pt-BR" sz="3600" dirty="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814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6" name="Picture 4" descr="Ver a imagem de origem">
            <a:extLst>
              <a:ext uri="{FF2B5EF4-FFF2-40B4-BE49-F238E27FC236}">
                <a16:creationId xmlns:a16="http://schemas.microsoft.com/office/drawing/2014/main" id="{A4F0DF91-FA8C-4986-9A66-137D28579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448" r="9091" b="1153"/>
          <a:stretch/>
        </p:blipFill>
        <p:spPr bwMode="auto">
          <a:xfrm>
            <a:off x="-4" y="1"/>
            <a:ext cx="121919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Bahnschrift SemiBold SemiConden" panose="020B0502040204020203"/>
                <a:ea typeface="+mj-ea"/>
                <a:cs typeface="Arial" panose="020B0604020202020204" pitchFamily="34" charset="0"/>
              </a:rPr>
              <a:t>Desenvolvimento do Projeto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147E833-9420-4F93-B489-7F3BC1F07077}"/>
              </a:ext>
            </a:extLst>
          </p:cNvPr>
          <p:cNvSpPr/>
          <p:nvPr/>
        </p:nvSpPr>
        <p:spPr>
          <a:xfrm>
            <a:off x="0" y="5492968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981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F316A52-8AE5-4E8A-A585-CE4FE00AD8A0}"/>
              </a:ext>
            </a:extLst>
          </p:cNvPr>
          <p:cNvSpPr/>
          <p:nvPr/>
        </p:nvSpPr>
        <p:spPr>
          <a:xfrm>
            <a:off x="4146229" y="183917"/>
            <a:ext cx="3781244" cy="6282904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4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5B8FE133-BCAD-4BA1-8A47-70AF55501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9" t="7915" r="6788" b="7366"/>
          <a:stretch/>
        </p:blipFill>
        <p:spPr>
          <a:xfrm>
            <a:off x="3809085" y="2009251"/>
            <a:ext cx="4992808" cy="32858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F17BE7D-CD9E-4203-85EC-8B1F4ABDA759}"/>
              </a:ext>
            </a:extLst>
          </p:cNvPr>
          <p:cNvSpPr/>
          <p:nvPr/>
        </p:nvSpPr>
        <p:spPr>
          <a:xfrm>
            <a:off x="8269009" y="1451113"/>
            <a:ext cx="3781244" cy="5008893"/>
          </a:xfrm>
          <a:ln w="3810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5C7221-6833-472D-8BF2-366EC628CF20}"/>
              </a:ext>
            </a:extLst>
          </p:cNvPr>
          <p:cNvSpPr/>
          <p:nvPr/>
        </p:nvSpPr>
        <p:spPr>
          <a:xfrm>
            <a:off x="153594" y="154531"/>
            <a:ext cx="3794612" cy="6309641"/>
          </a:xfrm>
          <a:custGeom>
            <a:avLst/>
            <a:gdLst>
              <a:gd name="connsiteX0" fmla="*/ 0 w 3794612"/>
              <a:gd name="connsiteY0" fmla="*/ 0 h 6309641"/>
              <a:gd name="connsiteX1" fmla="*/ 3794612 w 3794612"/>
              <a:gd name="connsiteY1" fmla="*/ 0 h 6309641"/>
              <a:gd name="connsiteX2" fmla="*/ 3794612 w 3794612"/>
              <a:gd name="connsiteY2" fmla="*/ 6309641 h 6309641"/>
              <a:gd name="connsiteX3" fmla="*/ 0 w 3794612"/>
              <a:gd name="connsiteY3" fmla="*/ 6309641 h 6309641"/>
              <a:gd name="connsiteX4" fmla="*/ 0 w 3794612"/>
              <a:gd name="connsiteY4" fmla="*/ 0 h 630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4612" h="6309641" fill="none" extrusionOk="0">
                <a:moveTo>
                  <a:pt x="0" y="0"/>
                </a:moveTo>
                <a:cubicBezTo>
                  <a:pt x="761209" y="-59067"/>
                  <a:pt x="2735278" y="-129691"/>
                  <a:pt x="3794612" y="0"/>
                </a:cubicBezTo>
                <a:cubicBezTo>
                  <a:pt x="3758934" y="876509"/>
                  <a:pt x="3720066" y="5587261"/>
                  <a:pt x="3794612" y="6309641"/>
                </a:cubicBezTo>
                <a:cubicBezTo>
                  <a:pt x="2136065" y="6440629"/>
                  <a:pt x="737822" y="6217672"/>
                  <a:pt x="0" y="6309641"/>
                </a:cubicBezTo>
                <a:cubicBezTo>
                  <a:pt x="168807" y="3657863"/>
                  <a:pt x="-137122" y="1048678"/>
                  <a:pt x="0" y="0"/>
                </a:cubicBezTo>
                <a:close/>
              </a:path>
              <a:path w="3794612" h="6309641" stroke="0" extrusionOk="0">
                <a:moveTo>
                  <a:pt x="0" y="0"/>
                </a:moveTo>
                <a:cubicBezTo>
                  <a:pt x="1400852" y="124235"/>
                  <a:pt x="3314198" y="-150204"/>
                  <a:pt x="3794612" y="0"/>
                </a:cubicBezTo>
                <a:cubicBezTo>
                  <a:pt x="3907922" y="2576508"/>
                  <a:pt x="3642584" y="4849786"/>
                  <a:pt x="3794612" y="6309641"/>
                </a:cubicBezTo>
                <a:cubicBezTo>
                  <a:pt x="2624262" y="6280881"/>
                  <a:pt x="1310616" y="6339202"/>
                  <a:pt x="0" y="6309641"/>
                </a:cubicBezTo>
                <a:cubicBezTo>
                  <a:pt x="101116" y="3526884"/>
                  <a:pt x="-1037" y="2137095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4115-64BD-43FB-A90F-4A5E1A244563}"/>
              </a:ext>
            </a:extLst>
          </p:cNvPr>
          <p:cNvSpPr txBox="1"/>
          <p:nvPr/>
        </p:nvSpPr>
        <p:spPr>
          <a:xfrm>
            <a:off x="83187" y="207000"/>
            <a:ext cx="9370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Sensor DHT 11 &amp; Arduino UNO</a:t>
            </a:r>
            <a:endParaRPr lang="en-US"/>
          </a:p>
        </p:txBody>
      </p:sp>
      <p:pic>
        <p:nvPicPr>
          <p:cNvPr id="17" name="Picture 20" descr="A circuit board&#10;&#10;Description generated with very high confidence">
            <a:extLst>
              <a:ext uri="{FF2B5EF4-FFF2-40B4-BE49-F238E27FC236}">
                <a16:creationId xmlns:a16="http://schemas.microsoft.com/office/drawing/2014/main" id="{76F76312-D691-4B8F-BE95-C9C79DEF0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49" t="1527" r="32287" b="13250"/>
          <a:stretch/>
        </p:blipFill>
        <p:spPr>
          <a:xfrm>
            <a:off x="765810" y="1123645"/>
            <a:ext cx="1995579" cy="1171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914C9-87AB-4BC5-892E-40732A6E237B}"/>
              </a:ext>
            </a:extLst>
          </p:cNvPr>
          <p:cNvSpPr txBox="1"/>
          <p:nvPr/>
        </p:nvSpPr>
        <p:spPr>
          <a:xfrm>
            <a:off x="9195957" y="233338"/>
            <a:ext cx="192369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b="1" dirty="0">
                <a:solidFill>
                  <a:srgbClr val="9ADBA4"/>
                </a:solidFill>
                <a:latin typeface="Arial"/>
                <a:cs typeface="Calibri"/>
              </a:rPr>
              <a:t>LLD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303D1A-E34A-4735-B17D-CD4B683F23FD}"/>
              </a:ext>
            </a:extLst>
          </p:cNvPr>
          <p:cNvGrpSpPr/>
          <p:nvPr/>
        </p:nvGrpSpPr>
        <p:grpSpPr>
          <a:xfrm>
            <a:off x="1236448" y="3786500"/>
            <a:ext cx="1487211" cy="1359329"/>
            <a:chOff x="1267649" y="4723491"/>
            <a:chExt cx="1487211" cy="1359329"/>
          </a:xfrm>
        </p:grpSpPr>
        <p:pic>
          <p:nvPicPr>
            <p:cNvPr id="14" name="Picture 14" descr="A close up of a building&#10;&#10;Description generated with high confidence">
              <a:extLst>
                <a:ext uri="{FF2B5EF4-FFF2-40B4-BE49-F238E27FC236}">
                  <a16:creationId xmlns:a16="http://schemas.microsoft.com/office/drawing/2014/main" id="{EA2F1976-3E0F-4237-B29A-37F0E2AEE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216" t="5941" r="22569" b="-327"/>
            <a:stretch/>
          </p:blipFill>
          <p:spPr>
            <a:xfrm>
              <a:off x="1267649" y="4723491"/>
              <a:ext cx="1487211" cy="13593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5C23BC-5E76-4CE0-A1F3-7F4BC28BE927}"/>
                </a:ext>
              </a:extLst>
            </p:cNvPr>
            <p:cNvGrpSpPr/>
            <p:nvPr/>
          </p:nvGrpSpPr>
          <p:grpSpPr>
            <a:xfrm>
              <a:off x="1526678" y="4855216"/>
              <a:ext cx="955452" cy="493930"/>
              <a:chOff x="1920815" y="7269373"/>
              <a:chExt cx="955452" cy="493930"/>
            </a:xfrm>
          </p:grpSpPr>
          <p:pic>
            <p:nvPicPr>
              <p:cNvPr id="16" name="Picture 16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9516DB18-87A0-4C42-B2E1-4DE044953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815" y="7269373"/>
                <a:ext cx="644107" cy="355209"/>
              </a:xfrm>
              <a:prstGeom prst="rect">
                <a:avLst/>
              </a:prstGeom>
            </p:spPr>
          </p:pic>
          <p:pic>
            <p:nvPicPr>
              <p:cNvPr id="18" name="Picture 18" descr="A picture containing object, clock&#10;&#10;Description generated with very high confidence">
                <a:extLst>
                  <a:ext uri="{FF2B5EF4-FFF2-40B4-BE49-F238E27FC236}">
                    <a16:creationId xmlns:a16="http://schemas.microsoft.com/office/drawing/2014/main" id="{FE9E1CC3-CE19-4938-8B94-FEA5EFF69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5329" y="7484137"/>
                <a:ext cx="370938" cy="279166"/>
              </a:xfrm>
              <a:prstGeom prst="rect">
                <a:avLst/>
              </a:prstGeom>
            </p:spPr>
          </p:pic>
        </p:grpSp>
      </p:grpSp>
      <p:pic>
        <p:nvPicPr>
          <p:cNvPr id="31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28EEC7-66D3-47F0-A420-ED29D9835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698033" y="3336812"/>
            <a:ext cx="480472" cy="354880"/>
          </a:xfrm>
          <a:prstGeom prst="rect">
            <a:avLst/>
          </a:prstGeom>
        </p:spPr>
      </p:pic>
      <p:pic>
        <p:nvPicPr>
          <p:cNvPr id="28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6CD47D-F6B8-4B36-B602-21D67461A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1396" y="3635220"/>
            <a:ext cx="759883" cy="75988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6348AE-E940-4E9E-89A1-A2CB6785FD75}"/>
              </a:ext>
            </a:extLst>
          </p:cNvPr>
          <p:cNvCxnSpPr>
            <a:cxnSpLocks/>
          </p:cNvCxnSpPr>
          <p:nvPr/>
        </p:nvCxnSpPr>
        <p:spPr>
          <a:xfrm flipV="1">
            <a:off x="2581650" y="6051293"/>
            <a:ext cx="2308254" cy="3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082DBB-75E8-49FD-A889-33EAA2C72381}"/>
              </a:ext>
            </a:extLst>
          </p:cNvPr>
          <p:cNvGrpSpPr/>
          <p:nvPr/>
        </p:nvGrpSpPr>
        <p:grpSpPr>
          <a:xfrm>
            <a:off x="4143563" y="1610994"/>
            <a:ext cx="1104182" cy="1434043"/>
            <a:chOff x="6822596" y="673138"/>
            <a:chExt cx="1104182" cy="1434043"/>
          </a:xfrm>
        </p:grpSpPr>
        <p:pic>
          <p:nvPicPr>
            <p:cNvPr id="2" name="Picture 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4F739C1-2FB6-4707-8102-B236551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55ABDD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148000"/>
                      </a14:imgEffect>
                      <a14:imgEffect>
                        <a14:brightnessContrast bright="100000" contrast="-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9759" y="673138"/>
              <a:ext cx="931653" cy="8741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592DE8-DF45-436F-BF24-5650820540A7}"/>
                </a:ext>
              </a:extLst>
            </p:cNvPr>
            <p:cNvSpPr txBox="1"/>
            <p:nvPr/>
          </p:nvSpPr>
          <p:spPr>
            <a:xfrm>
              <a:off x="6822596" y="1460850"/>
              <a:ext cx="110418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dirty="0">
                  <a:solidFill>
                    <a:srgbClr val="7CC3DC"/>
                  </a:solidFill>
                  <a:latin typeface="Verdana"/>
                  <a:ea typeface="Verdana"/>
                  <a:cs typeface="Verdana"/>
                </a:rPr>
                <a:t>AZURE</a:t>
              </a:r>
            </a:p>
            <a:p>
              <a:endParaRPr lang="en-US" b="1" dirty="0">
                <a:latin typeface="Verdana"/>
                <a:ea typeface="Verdana"/>
                <a:cs typeface="Verdana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6DCDA9-9DDE-4FC8-820E-6FAF6D1B3249}"/>
              </a:ext>
            </a:extLst>
          </p:cNvPr>
          <p:cNvSpPr txBox="1"/>
          <p:nvPr/>
        </p:nvSpPr>
        <p:spPr>
          <a:xfrm>
            <a:off x="5520198" y="5152189"/>
            <a:ext cx="1045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Arial"/>
                <a:cs typeface="Arial"/>
              </a:rPr>
              <a:t>Internet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97B86-4297-4DB0-8D94-E137F14AF2CD}"/>
              </a:ext>
            </a:extLst>
          </p:cNvPr>
          <p:cNvCxnSpPr>
            <a:cxnSpLocks/>
          </p:cNvCxnSpPr>
          <p:nvPr/>
        </p:nvCxnSpPr>
        <p:spPr>
          <a:xfrm>
            <a:off x="6973459" y="1731901"/>
            <a:ext cx="2709045" cy="11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738701D-F120-4564-BB2D-4387438E6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583" y="3891095"/>
            <a:ext cx="937453" cy="575069"/>
          </a:xfrm>
          <a:prstGeom prst="rect">
            <a:avLst/>
          </a:prstGeom>
        </p:spPr>
      </p:pic>
      <p:pic>
        <p:nvPicPr>
          <p:cNvPr id="87" name="Picture 8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8F9572D-A56B-4368-A994-CAE3DB9329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8569" y="4399648"/>
            <a:ext cx="1607390" cy="1693653"/>
          </a:xfrm>
          <a:prstGeom prst="rect">
            <a:avLst/>
          </a:prstGeom>
        </p:spPr>
      </p:pic>
      <p:pic>
        <p:nvPicPr>
          <p:cNvPr id="91" name="Picture 9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414950-2BFD-480D-BDBF-EB41026966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4964" y="5543280"/>
            <a:ext cx="802258" cy="759126"/>
          </a:xfrm>
          <a:prstGeom prst="rect">
            <a:avLst/>
          </a:prstGeom>
        </p:spPr>
      </p:pic>
      <p:pic>
        <p:nvPicPr>
          <p:cNvPr id="19" name="Picture 19" descr="A picture containing circuit&#10;&#10;Description generated with very high confidence">
            <a:extLst>
              <a:ext uri="{FF2B5EF4-FFF2-40B4-BE49-F238E27FC236}">
                <a16:creationId xmlns:a16="http://schemas.microsoft.com/office/drawing/2014/main" id="{3A51CA80-0E43-4581-8068-BC884D8C98F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3269" t="25091" r="32735" b="38182"/>
          <a:stretch/>
        </p:blipFill>
        <p:spPr>
          <a:xfrm>
            <a:off x="1058099" y="272355"/>
            <a:ext cx="514816" cy="70332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5F56197-B00A-48D1-A7C8-ED638759EFAA}"/>
              </a:ext>
            </a:extLst>
          </p:cNvPr>
          <p:cNvSpPr/>
          <p:nvPr/>
        </p:nvSpPr>
        <p:spPr>
          <a:xfrm>
            <a:off x="9408695" y="6312390"/>
            <a:ext cx="1696526" cy="5319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cs typeface="Calibri"/>
              </a:rPr>
              <a:t>Cliente</a:t>
            </a: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7F5D46-1415-42BF-A2FA-CC49917D5D54}"/>
              </a:ext>
            </a:extLst>
          </p:cNvPr>
          <p:cNvGrpSpPr/>
          <p:nvPr/>
        </p:nvGrpSpPr>
        <p:grpSpPr>
          <a:xfrm>
            <a:off x="10178042" y="2796356"/>
            <a:ext cx="1759593" cy="1799004"/>
            <a:chOff x="10151305" y="1421427"/>
            <a:chExt cx="1759593" cy="1799004"/>
          </a:xfrm>
        </p:grpSpPr>
        <p:pic>
          <p:nvPicPr>
            <p:cNvPr id="77" name="Picture 7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5AF5C79-809B-4E12-BB34-0B6AE6AF6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151305" y="1421427"/>
              <a:ext cx="1759593" cy="1799004"/>
            </a:xfrm>
            <a:prstGeom prst="rect">
              <a:avLst/>
            </a:prstGeom>
          </p:spPr>
        </p:pic>
        <p:pic>
          <p:nvPicPr>
            <p:cNvPr id="10" name="Picture 12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5F423DD1-389F-4D8B-92EA-EA8E97F8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38714" y="1836843"/>
              <a:ext cx="399692" cy="356562"/>
            </a:xfrm>
            <a:prstGeom prst="rect">
              <a:avLst/>
            </a:prstGeom>
          </p:spPr>
        </p:pic>
        <p:pic>
          <p:nvPicPr>
            <p:cNvPr id="20" name="Picture 20" descr="A picture containing lamp, light&#10;&#10;Description generated with very high confidence">
              <a:extLst>
                <a:ext uri="{FF2B5EF4-FFF2-40B4-BE49-F238E27FC236}">
                  <a16:creationId xmlns:a16="http://schemas.microsoft.com/office/drawing/2014/main" id="{ACE93CC1-BBC7-411D-A166-C68C1CBF4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057542" y="2011621"/>
              <a:ext cx="491291" cy="451187"/>
            </a:xfrm>
            <a:prstGeom prst="rect">
              <a:avLst/>
            </a:prstGeom>
          </p:spPr>
        </p:pic>
        <p:pic>
          <p:nvPicPr>
            <p:cNvPr id="15" name="Picture 31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B58F3B31-DCC5-4625-892D-2FDDC639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09960" y="2239409"/>
              <a:ext cx="428446" cy="39969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4D6B4E-925F-42AC-88EB-85613EC499FC}"/>
              </a:ext>
            </a:extLst>
          </p:cNvPr>
          <p:cNvGrpSpPr/>
          <p:nvPr/>
        </p:nvGrpSpPr>
        <p:grpSpPr>
          <a:xfrm>
            <a:off x="1585072" y="581025"/>
            <a:ext cx="344021" cy="477930"/>
            <a:chOff x="1766047" y="533400"/>
            <a:chExt cx="286871" cy="2779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A092CC-EDC3-4F29-ADE5-521144AE7CF6}"/>
                </a:ext>
              </a:extLst>
            </p:cNvPr>
            <p:cNvCxnSpPr/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D54455-ED41-43A7-8CFE-F60DD8540291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7" y="542364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6" descr="A close up of a mirror&#10;&#10;Description generated with high confidence">
            <a:extLst>
              <a:ext uri="{FF2B5EF4-FFF2-40B4-BE49-F238E27FC236}">
                <a16:creationId xmlns:a16="http://schemas.microsoft.com/office/drawing/2014/main" id="{A068526C-F650-441B-9F28-7D4638B11A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41181" y="3542743"/>
            <a:ext cx="284915" cy="2982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200A569-D8C9-4244-BC41-8059427095B0}"/>
              </a:ext>
            </a:extLst>
          </p:cNvPr>
          <p:cNvSpPr txBox="1"/>
          <p:nvPr/>
        </p:nvSpPr>
        <p:spPr>
          <a:xfrm>
            <a:off x="-2539" y="1588124"/>
            <a:ext cx="9370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Arduino UNO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EE5F57-A84B-4DE2-8E41-5CC8AB57B796}"/>
              </a:ext>
            </a:extLst>
          </p:cNvPr>
          <p:cNvGrpSpPr/>
          <p:nvPr/>
        </p:nvGrpSpPr>
        <p:grpSpPr>
          <a:xfrm>
            <a:off x="8776023" y="3116336"/>
            <a:ext cx="831014" cy="845391"/>
            <a:chOff x="8630753" y="2083380"/>
            <a:chExt cx="831014" cy="845391"/>
          </a:xfrm>
        </p:grpSpPr>
        <p:pic>
          <p:nvPicPr>
            <p:cNvPr id="79" name="Picture 7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E9063F6-164F-40D8-BC09-13D8B24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630753" y="2083380"/>
              <a:ext cx="831014" cy="845391"/>
            </a:xfrm>
            <a:prstGeom prst="rect">
              <a:avLst/>
            </a:prstGeom>
          </p:spPr>
        </p:pic>
        <p:pic>
          <p:nvPicPr>
            <p:cNvPr id="7" name="Picture 1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1C8F9B5-537E-4849-B373-92C2A06C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807570" y="2301815"/>
              <a:ext cx="485956" cy="442823"/>
            </a:xfrm>
            <a:prstGeom prst="rect">
              <a:avLst/>
            </a:prstGeom>
          </p:spPr>
        </p:pic>
      </p:grpSp>
      <p:pic>
        <p:nvPicPr>
          <p:cNvPr id="32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D428B6-5BC0-48D1-A99D-7D5B3BB797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01076" y="3104613"/>
            <a:ext cx="365126" cy="338389"/>
          </a:xfrm>
          <a:prstGeom prst="rect">
            <a:avLst/>
          </a:prstGeom>
        </p:spPr>
      </p:pic>
      <p:pic>
        <p:nvPicPr>
          <p:cNvPr id="41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DC4C1B-A795-4382-ADAD-01AEEAE1546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40903" y="4708683"/>
            <a:ext cx="1549879" cy="11779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204983-1295-4640-8281-82ACDCEC19C0}"/>
              </a:ext>
            </a:extLst>
          </p:cNvPr>
          <p:cNvGrpSpPr/>
          <p:nvPr/>
        </p:nvGrpSpPr>
        <p:grpSpPr>
          <a:xfrm>
            <a:off x="8406335" y="4372663"/>
            <a:ext cx="1764302" cy="1744968"/>
            <a:chOff x="8379598" y="3116031"/>
            <a:chExt cx="1764302" cy="1744968"/>
          </a:xfrm>
        </p:grpSpPr>
        <p:pic>
          <p:nvPicPr>
            <p:cNvPr id="12" name="Picture 18" descr="A desktop computer sitting on top of a computer&#10;&#10;Description generated with high confidence">
              <a:extLst>
                <a:ext uri="{FF2B5EF4-FFF2-40B4-BE49-F238E27FC236}">
                  <a16:creationId xmlns:a16="http://schemas.microsoft.com/office/drawing/2014/main" id="{6D1DADBB-B14F-442D-AC6E-72D73185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379598" y="3116031"/>
              <a:ext cx="1764302" cy="1744968"/>
            </a:xfrm>
            <a:prstGeom prst="rect">
              <a:avLst/>
            </a:prstGeom>
          </p:spPr>
        </p:pic>
        <p:pic>
          <p:nvPicPr>
            <p:cNvPr id="43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E213BE6-CA22-4FCC-961B-60FECFC19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807569" y="3480759"/>
              <a:ext cx="514712" cy="586597"/>
            </a:xfrm>
            <a:prstGeom prst="rect">
              <a:avLst/>
            </a:prstGeom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FA10F13-21C3-4D47-A598-73BB787ADCA6}"/>
              </a:ext>
            </a:extLst>
          </p:cNvPr>
          <p:cNvSpPr/>
          <p:nvPr/>
        </p:nvSpPr>
        <p:spPr>
          <a:xfrm>
            <a:off x="5086933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Processamento de Dados</a:t>
            </a:r>
          </a:p>
        </p:txBody>
      </p:sp>
      <p:pic>
        <p:nvPicPr>
          <p:cNvPr id="46" name="Picture 48">
            <a:extLst>
              <a:ext uri="{FF2B5EF4-FFF2-40B4-BE49-F238E27FC236}">
                <a16:creationId xmlns:a16="http://schemas.microsoft.com/office/drawing/2014/main" id="{FECA8558-FDEF-4382-9DD7-AA1F34C73016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-709" t="2158" r="1418" b="2878"/>
          <a:stretch/>
        </p:blipFill>
        <p:spPr>
          <a:xfrm>
            <a:off x="5483236" y="797843"/>
            <a:ext cx="1328515" cy="125792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B0DF89-FC75-48EA-879B-BA5937B896C7}"/>
              </a:ext>
            </a:extLst>
          </p:cNvPr>
          <p:cNvCxnSpPr>
            <a:cxnSpLocks/>
          </p:cNvCxnSpPr>
          <p:nvPr/>
        </p:nvCxnSpPr>
        <p:spPr>
          <a:xfrm flipH="1" flipV="1">
            <a:off x="6090591" y="2100323"/>
            <a:ext cx="4744" cy="483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6D4765-40BF-4213-B401-290ABD921896}"/>
              </a:ext>
            </a:extLst>
          </p:cNvPr>
          <p:cNvCxnSpPr>
            <a:cxnSpLocks/>
          </p:cNvCxnSpPr>
          <p:nvPr/>
        </p:nvCxnSpPr>
        <p:spPr>
          <a:xfrm flipH="1" flipV="1">
            <a:off x="6031966" y="4624152"/>
            <a:ext cx="0" cy="551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6696DF4-AD6B-4A3D-85F3-260323630288}"/>
              </a:ext>
            </a:extLst>
          </p:cNvPr>
          <p:cNvSpPr txBox="1"/>
          <p:nvPr/>
        </p:nvSpPr>
        <p:spPr>
          <a:xfrm>
            <a:off x="83186" y="2207249"/>
            <a:ext cx="93706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 dirty="0">
                <a:latin typeface="Arial"/>
                <a:cs typeface="Calibri"/>
              </a:rPr>
              <a:t>+      </a:t>
            </a:r>
          </a:p>
          <a:p>
            <a:pPr algn="r"/>
            <a:endParaRPr lang="en-US" sz="1200" b="1" dirty="0">
              <a:latin typeface="Arial"/>
              <a:cs typeface="Calibri"/>
            </a:endParaRPr>
          </a:p>
          <a:p>
            <a:pPr algn="r"/>
            <a:r>
              <a:rPr lang="en-US" sz="1200" b="1" dirty="0">
                <a:latin typeface="Arial"/>
                <a:cs typeface="Calibri"/>
              </a:rPr>
              <a:t>Shield CC3000 KEYES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D09B90-71FB-4D9A-8255-D6707759A32E}"/>
              </a:ext>
            </a:extLst>
          </p:cNvPr>
          <p:cNvGrpSpPr/>
          <p:nvPr/>
        </p:nvGrpSpPr>
        <p:grpSpPr>
          <a:xfrm rot="5400000">
            <a:off x="2270584" y="2457598"/>
            <a:ext cx="429747" cy="259081"/>
            <a:chOff x="1766047" y="533400"/>
            <a:chExt cx="286872" cy="27790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BBDBDF3-172B-42DC-AF97-2939BBC7E137}"/>
                </a:ext>
              </a:extLst>
            </p:cNvPr>
            <p:cNvCxnSpPr>
              <a:cxnSpLocks/>
            </p:cNvCxnSpPr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6DC49F-1786-4523-9B89-15E29724279D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8" y="542363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C9F010F-FDEC-421C-9748-DED6388D820C}"/>
              </a:ext>
            </a:extLst>
          </p:cNvPr>
          <p:cNvSpPr txBox="1"/>
          <p:nvPr/>
        </p:nvSpPr>
        <p:spPr>
          <a:xfrm>
            <a:off x="178436" y="3988424"/>
            <a:ext cx="117519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b="1">
                <a:latin typeface="Arial"/>
                <a:ea typeface="Verdana"/>
                <a:cs typeface="Verdana"/>
              </a:rPr>
              <a:t>Notebook HP I7, 4GB RAM com Node.js e IDE Arduino</a:t>
            </a:r>
            <a:endParaRPr lang="en-US" sz="1100" b="1">
              <a:latin typeface="Arial"/>
              <a:cs typeface="Arial"/>
            </a:endParaRPr>
          </a:p>
        </p:txBody>
      </p:sp>
      <p:pic>
        <p:nvPicPr>
          <p:cNvPr id="33" name="Picture 39">
            <a:extLst>
              <a:ext uri="{FF2B5EF4-FFF2-40B4-BE49-F238E27FC236}">
                <a16:creationId xmlns:a16="http://schemas.microsoft.com/office/drawing/2014/main" id="{DFAEC3BB-3F84-48C2-B6A6-6268D534E23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54192" y="5497004"/>
            <a:ext cx="759126" cy="7878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3E1860B-88E7-44DD-BB53-8457D14A1047}"/>
              </a:ext>
            </a:extLst>
          </p:cNvPr>
          <p:cNvSpPr txBox="1"/>
          <p:nvPr/>
        </p:nvSpPr>
        <p:spPr>
          <a:xfrm>
            <a:off x="178436" y="5664824"/>
            <a:ext cx="11751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ea typeface="Verdana"/>
                <a:cs typeface="Verdana"/>
              </a:rPr>
              <a:t>Roteador Wireless 300Mbps</a:t>
            </a:r>
          </a:p>
        </p:txBody>
      </p:sp>
      <p:pic>
        <p:nvPicPr>
          <p:cNvPr id="80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665C87-192C-43F4-A3D9-7CE71A689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40000">
            <a:off x="1792216" y="5148234"/>
            <a:ext cx="289972" cy="231055"/>
          </a:xfrm>
          <a:prstGeom prst="rect">
            <a:avLst/>
          </a:prstGeom>
        </p:spPr>
      </p:pic>
      <p:pic>
        <p:nvPicPr>
          <p:cNvPr id="66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8A353D-B7DF-4976-BBB6-6B7D31807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920000">
            <a:off x="9682568" y="1668679"/>
            <a:ext cx="1003744" cy="77418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0FF39C9-3E3B-4476-85A7-5A8595BE4691}"/>
              </a:ext>
            </a:extLst>
          </p:cNvPr>
          <p:cNvSpPr/>
          <p:nvPr/>
        </p:nvSpPr>
        <p:spPr>
          <a:xfrm>
            <a:off x="882921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Captura de Dados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BAFF8-8044-4869-BC76-85A59E4D5B7D}"/>
              </a:ext>
            </a:extLst>
          </p:cNvPr>
          <p:cNvSpPr txBox="1"/>
          <p:nvPr/>
        </p:nvSpPr>
        <p:spPr>
          <a:xfrm>
            <a:off x="2057400" y="581025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FF5D71-7022-4BA8-8D6D-43F3C77ABD76}"/>
              </a:ext>
            </a:extLst>
          </p:cNvPr>
          <p:cNvSpPr txBox="1"/>
          <p:nvPr/>
        </p:nvSpPr>
        <p:spPr>
          <a:xfrm>
            <a:off x="2676525" y="2447924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pic>
        <p:nvPicPr>
          <p:cNvPr id="1026" name="Picture 2" descr="Conecte o seu Arduino na rede wireless com o Wifi Shield CC3000 ...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45" y="2359706"/>
            <a:ext cx="1174966" cy="9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25" y="2923191"/>
            <a:ext cx="1588226" cy="92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406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/>
          <p:cNvGrpSpPr/>
          <p:nvPr/>
        </p:nvGrpSpPr>
        <p:grpSpPr>
          <a:xfrm>
            <a:off x="2432077" y="1672059"/>
            <a:ext cx="1080000" cy="1833505"/>
            <a:chOff x="2432077" y="1672059"/>
            <a:chExt cx="1080000" cy="1833505"/>
          </a:xfrm>
        </p:grpSpPr>
        <p:cxnSp>
          <p:nvCxnSpPr>
            <p:cNvPr id="26" name="Conector reto 25"/>
            <p:cNvCxnSpPr/>
            <p:nvPr/>
          </p:nvCxnSpPr>
          <p:spPr>
            <a:xfrm rot="-2700000" flipH="1" flipV="1">
              <a:off x="3437461" y="2481942"/>
              <a:ext cx="0" cy="1023622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ipse 26"/>
            <p:cNvSpPr/>
            <p:nvPr/>
          </p:nvSpPr>
          <p:spPr>
            <a:xfrm>
              <a:off x="2432077" y="1672059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3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C6CD47D-F6B8-4B36-B602-21D67461A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8566" y="1809861"/>
              <a:ext cx="741958" cy="741958"/>
            </a:xfrm>
            <a:prstGeom prst="rect">
              <a:avLst/>
            </a:prstGeom>
          </p:spPr>
        </p:pic>
      </p:grpSp>
      <p:grpSp>
        <p:nvGrpSpPr>
          <p:cNvPr id="43" name="Agrupar 42"/>
          <p:cNvGrpSpPr/>
          <p:nvPr/>
        </p:nvGrpSpPr>
        <p:grpSpPr>
          <a:xfrm>
            <a:off x="7889809" y="1668149"/>
            <a:ext cx="1752907" cy="1353839"/>
            <a:chOff x="7889809" y="1668149"/>
            <a:chExt cx="1752907" cy="1353839"/>
          </a:xfrm>
        </p:grpSpPr>
        <p:cxnSp>
          <p:nvCxnSpPr>
            <p:cNvPr id="17" name="Conector reto 16"/>
            <p:cNvCxnSpPr/>
            <p:nvPr/>
          </p:nvCxnSpPr>
          <p:spPr>
            <a:xfrm rot="2700000" flipH="1" flipV="1">
              <a:off x="8424946" y="2477125"/>
              <a:ext cx="9726" cy="1080000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8562716" y="1668149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0" b="18804"/>
          <a:stretch/>
        </p:blipFill>
        <p:spPr>
          <a:xfrm>
            <a:off x="8585307" y="1861326"/>
            <a:ext cx="1034818" cy="642169"/>
          </a:xfrm>
          <a:prstGeom prst="rect">
            <a:avLst/>
          </a:prstGeom>
        </p:spPr>
      </p:pic>
      <p:grpSp>
        <p:nvGrpSpPr>
          <p:cNvPr id="44" name="Agrupar 43"/>
          <p:cNvGrpSpPr/>
          <p:nvPr/>
        </p:nvGrpSpPr>
        <p:grpSpPr>
          <a:xfrm>
            <a:off x="9395209" y="4557660"/>
            <a:ext cx="2030302" cy="1080000"/>
            <a:chOff x="9395209" y="4557660"/>
            <a:chExt cx="2030302" cy="1080000"/>
          </a:xfrm>
        </p:grpSpPr>
        <p:cxnSp>
          <p:nvCxnSpPr>
            <p:cNvPr id="29" name="Conector reto 28"/>
            <p:cNvCxnSpPr/>
            <p:nvPr/>
          </p:nvCxnSpPr>
          <p:spPr>
            <a:xfrm flipH="1">
              <a:off x="9395209" y="5097660"/>
              <a:ext cx="990000" cy="0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10345511" y="4557660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00" name="Picture 4" descr="File:Visual Studio Code 1.35 icon.svg - Wikimedia Common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2551" y="4734275"/>
              <a:ext cx="726769" cy="72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/>
          <p:cNvGrpSpPr/>
          <p:nvPr/>
        </p:nvGrpSpPr>
        <p:grpSpPr>
          <a:xfrm>
            <a:off x="5542231" y="694819"/>
            <a:ext cx="1093769" cy="2422249"/>
            <a:chOff x="5542231" y="694819"/>
            <a:chExt cx="1093769" cy="2422249"/>
          </a:xfrm>
        </p:grpSpPr>
        <p:cxnSp>
          <p:nvCxnSpPr>
            <p:cNvPr id="40" name="Conector reto 39"/>
            <p:cNvCxnSpPr/>
            <p:nvPr/>
          </p:nvCxnSpPr>
          <p:spPr>
            <a:xfrm rot="5400000" flipH="1">
              <a:off x="5412000" y="2433068"/>
              <a:ext cx="1368000" cy="0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5556000" y="694819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98" name="Picture 2" descr="Azure Icon #165825 - Free Icons Library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222" b="63472" l="63047" r="87734">
                          <a14:foregroundMark x1="68750" y1="56389" x2="73984" y2="39722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27" t="32162" r="11441" b="33992"/>
            <a:stretch/>
          </p:blipFill>
          <p:spPr bwMode="auto">
            <a:xfrm>
              <a:off x="5542231" y="795732"/>
              <a:ext cx="1013171" cy="752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Agrupar 37"/>
          <p:cNvGrpSpPr/>
          <p:nvPr/>
        </p:nvGrpSpPr>
        <p:grpSpPr>
          <a:xfrm>
            <a:off x="456908" y="4571169"/>
            <a:ext cx="2085325" cy="1080000"/>
            <a:chOff x="456908" y="4571169"/>
            <a:chExt cx="2085325" cy="1080000"/>
          </a:xfrm>
        </p:grpSpPr>
        <p:sp>
          <p:nvSpPr>
            <p:cNvPr id="30" name="Elipse 29"/>
            <p:cNvSpPr/>
            <p:nvPr/>
          </p:nvSpPr>
          <p:spPr>
            <a:xfrm>
              <a:off x="456908" y="4571169"/>
              <a:ext cx="1080000" cy="1080000"/>
            </a:xfrm>
            <a:prstGeom prst="ellipse">
              <a:avLst/>
            </a:prstGeom>
            <a:solidFill>
              <a:srgbClr val="55AB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Picture 56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C738701D-F120-4564-BB2D-4387438E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7715" y="4814597"/>
              <a:ext cx="966916" cy="593143"/>
            </a:xfrm>
            <a:prstGeom prst="rect">
              <a:avLst/>
            </a:prstGeom>
          </p:spPr>
        </p:pic>
        <p:cxnSp>
          <p:nvCxnSpPr>
            <p:cNvPr id="28" name="Conector reto 27"/>
            <p:cNvCxnSpPr/>
            <p:nvPr/>
          </p:nvCxnSpPr>
          <p:spPr>
            <a:xfrm flipH="1">
              <a:off x="1550754" y="5097660"/>
              <a:ext cx="991479" cy="0"/>
            </a:xfrm>
            <a:prstGeom prst="line">
              <a:avLst/>
            </a:prstGeom>
            <a:ln w="104775" cap="rnd">
              <a:solidFill>
                <a:srgbClr val="55ABD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34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5B8FE133-BCAD-4BA1-8A47-70AF555014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769" t="15988" r="8693" b="13773"/>
          <a:stretch/>
        </p:blipFill>
        <p:spPr>
          <a:xfrm>
            <a:off x="2142658" y="2284339"/>
            <a:ext cx="8193127" cy="4573661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3676195" y="3296995"/>
            <a:ext cx="4512931" cy="3106806"/>
            <a:chOff x="3742053" y="3151446"/>
            <a:chExt cx="4971661" cy="3518255"/>
          </a:xfrm>
        </p:grpSpPr>
        <p:grpSp>
          <p:nvGrpSpPr>
            <p:cNvPr id="11" name="Agrupar 10"/>
            <p:cNvGrpSpPr/>
            <p:nvPr/>
          </p:nvGrpSpPr>
          <p:grpSpPr>
            <a:xfrm>
              <a:off x="3742053" y="3151446"/>
              <a:ext cx="4971661" cy="3518255"/>
              <a:chOff x="4851886" y="2838937"/>
              <a:chExt cx="4971661" cy="3518255"/>
            </a:xfrm>
          </p:grpSpPr>
          <p:pic>
            <p:nvPicPr>
              <p:cNvPr id="9" name="Imagem 8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1000"/>
                        </a14:imgEffect>
                        <a14:imgEffect>
                          <a14:brightnessContrast bright="100000" contrast="1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76" t="14117" r="13595" b="13921"/>
              <a:stretch/>
            </p:blipFill>
            <p:spPr>
              <a:xfrm rot="2650213">
                <a:off x="6228601" y="2838937"/>
                <a:ext cx="3594946" cy="3518255"/>
              </a:xfrm>
              <a:prstGeom prst="rect">
                <a:avLst/>
              </a:prstGeom>
            </p:spPr>
          </p:pic>
          <p:pic>
            <p:nvPicPr>
              <p:cNvPr id="13" name="Imagem 12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"/>
                        </a14:imgEffect>
                        <a14:imgEffect>
                          <a14:colorTemperature colorTemp="11500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54" t="14116" r="13595" b="24874"/>
              <a:stretch/>
            </p:blipFill>
            <p:spPr>
              <a:xfrm rot="18946546" flipH="1">
                <a:off x="4851886" y="3106672"/>
                <a:ext cx="3077755" cy="2982788"/>
              </a:xfrm>
              <a:prstGeom prst="rect">
                <a:avLst/>
              </a:prstGeom>
            </p:spPr>
          </p:pic>
        </p:grpSp>
        <p:sp>
          <p:nvSpPr>
            <p:cNvPr id="12" name="CaixaDeTexto 11"/>
            <p:cNvSpPr txBox="1"/>
            <p:nvPr/>
          </p:nvSpPr>
          <p:spPr>
            <a:xfrm>
              <a:off x="4918592" y="4605807"/>
              <a:ext cx="2845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rgbClr val="55ABDD"/>
                  </a:solidFill>
                  <a:latin typeface="Bahnschrift SemiBold SemiConden" panose="020B0502040204020203" pitchFamily="34" charset="0"/>
                </a:rPr>
                <a:t>FERRAMENTAS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99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488736" y="1472764"/>
            <a:ext cx="2988241" cy="131811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240067" y="229609"/>
            <a:ext cx="571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MODELAGEM LÓGICA</a:t>
            </a:r>
          </a:p>
        </p:txBody>
      </p:sp>
      <p:cxnSp>
        <p:nvCxnSpPr>
          <p:cNvPr id="4" name="Conector reto 3"/>
          <p:cNvCxnSpPr/>
          <p:nvPr/>
        </p:nvCxnSpPr>
        <p:spPr>
          <a:xfrm>
            <a:off x="0" y="1152939"/>
            <a:ext cx="12192000" cy="0"/>
          </a:xfrm>
          <a:prstGeom prst="line">
            <a:avLst/>
          </a:prstGeom>
          <a:ln w="3175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17947" y="3266805"/>
            <a:ext cx="2459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Entidades</a:t>
            </a:r>
          </a:p>
          <a:p>
            <a:pPr algn="ctr"/>
            <a:endParaRPr lang="pt-B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Relações</a:t>
            </a:r>
          </a:p>
          <a:p>
            <a:pPr algn="ctr"/>
            <a:endParaRPr lang="pt-B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Leituras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8" t="23912" r="18164" b="26377"/>
          <a:stretch/>
        </p:blipFill>
        <p:spPr>
          <a:xfrm>
            <a:off x="5003388" y="1472764"/>
            <a:ext cx="6314818" cy="48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72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Termômetro PNG Images | Vetores e arquivos PSD | Download grátis ...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rgbClr val="9ADBA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colorTemperature colorTemp="10945"/>
                    </a14:imgEffect>
                    <a14:imgEffect>
                      <a14:saturation sat="78000"/>
                    </a14:imgEffect>
                    <a14:imgEffect>
                      <a14:brightnessContrast bright="39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70" t="6696" r="31533" b="8612"/>
          <a:stretch/>
        </p:blipFill>
        <p:spPr bwMode="auto">
          <a:xfrm>
            <a:off x="4941565" y="1709201"/>
            <a:ext cx="393107" cy="91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5" t="-1" r="19952" b="24523"/>
          <a:stretch/>
        </p:blipFill>
        <p:spPr>
          <a:xfrm>
            <a:off x="3788411" y="4229540"/>
            <a:ext cx="906533" cy="1026339"/>
          </a:xfrm>
          <a:prstGeom prst="rect">
            <a:avLst/>
          </a:prstGeom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27472"/>
              </p:ext>
            </p:extLst>
          </p:nvPr>
        </p:nvGraphicFramePr>
        <p:xfrm>
          <a:off x="4780724" y="2686013"/>
          <a:ext cx="66492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13">
                  <a:extLst>
                    <a:ext uri="{9D8B030D-6E8A-4147-A177-3AD203B41FA5}">
                      <a16:colId xmlns:a16="http://schemas.microsoft.com/office/drawing/2014/main" val="2021997214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2112584578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664063142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692760372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258222614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3718418553"/>
                    </a:ext>
                  </a:extLst>
                </a:gridCol>
              </a:tblGrid>
              <a:tr h="324327">
                <a:tc gridSpan="6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TEMPERATURA</a:t>
                      </a:r>
                    </a:p>
                  </a:txBody>
                  <a:tcPr>
                    <a:solidFill>
                      <a:srgbClr val="9ADB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31484"/>
                  </a:ext>
                </a:extLst>
              </a:tr>
              <a:tr h="32432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Crítico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Alerta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Ideal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Alerta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Crítico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57160"/>
                  </a:ext>
                </a:extLst>
              </a:tr>
              <a:tr h="32432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20°C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22°C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23°C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27°C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28°C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30°C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35887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285571"/>
              </p:ext>
            </p:extLst>
          </p:nvPr>
        </p:nvGraphicFramePr>
        <p:xfrm>
          <a:off x="4780724" y="5264149"/>
          <a:ext cx="664927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213">
                  <a:extLst>
                    <a:ext uri="{9D8B030D-6E8A-4147-A177-3AD203B41FA5}">
                      <a16:colId xmlns:a16="http://schemas.microsoft.com/office/drawing/2014/main" val="2021997214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2112584578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664063142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692760372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258222614"/>
                    </a:ext>
                  </a:extLst>
                </a:gridCol>
                <a:gridCol w="1108213">
                  <a:extLst>
                    <a:ext uri="{9D8B030D-6E8A-4147-A177-3AD203B41FA5}">
                      <a16:colId xmlns:a16="http://schemas.microsoft.com/office/drawing/2014/main" val="3718418553"/>
                    </a:ext>
                  </a:extLst>
                </a:gridCol>
              </a:tblGrid>
              <a:tr h="222251">
                <a:tc gridSpan="6">
                  <a:txBody>
                    <a:bodyPr/>
                    <a:lstStyle/>
                    <a:p>
                      <a:pPr algn="ctr"/>
                      <a:endParaRPr lang="pt-BR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solidFill>
                      <a:srgbClr val="9ADB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31484"/>
                  </a:ext>
                </a:extLst>
              </a:tr>
              <a:tr h="3209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Crítico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Alerta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Ideal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Alerta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Crítico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657160"/>
                  </a:ext>
                </a:extLst>
              </a:tr>
              <a:tr h="32093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65%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65,75%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66%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69%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69,25%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Bahnschrift SemiBold SemiConden" panose="020B0502040204020203" pitchFamily="34" charset="0"/>
                        </a:rPr>
                        <a:t>70%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358874"/>
                  </a:ext>
                </a:extLst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2378721" y="261493"/>
            <a:ext cx="743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PARÂMETROS E ANALYTICS</a:t>
            </a:r>
          </a:p>
        </p:txBody>
      </p:sp>
      <p:cxnSp>
        <p:nvCxnSpPr>
          <p:cNvPr id="15" name="Conector reto 14"/>
          <p:cNvCxnSpPr/>
          <p:nvPr/>
        </p:nvCxnSpPr>
        <p:spPr>
          <a:xfrm>
            <a:off x="0" y="1152939"/>
            <a:ext cx="12192000" cy="0"/>
          </a:xfrm>
          <a:prstGeom prst="line">
            <a:avLst/>
          </a:prstGeom>
          <a:ln w="3175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488736" y="1472764"/>
            <a:ext cx="2988241" cy="131811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5" t="-1" r="19952" b="24523"/>
          <a:stretch/>
        </p:blipFill>
        <p:spPr>
          <a:xfrm>
            <a:off x="3785319" y="1659674"/>
            <a:ext cx="906533" cy="1026339"/>
          </a:xfrm>
          <a:prstGeom prst="rect">
            <a:avLst/>
          </a:prstGeom>
        </p:spPr>
      </p:pic>
      <p:cxnSp>
        <p:nvCxnSpPr>
          <p:cNvPr id="8" name="Conector reto 7"/>
          <p:cNvCxnSpPr/>
          <p:nvPr/>
        </p:nvCxnSpPr>
        <p:spPr>
          <a:xfrm flipH="1">
            <a:off x="4002418" y="2686013"/>
            <a:ext cx="7387389" cy="0"/>
          </a:xfrm>
          <a:prstGeom prst="line">
            <a:avLst/>
          </a:prstGeom>
          <a:ln w="38100" cap="rnd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 flipH="1">
            <a:off x="4002416" y="5264149"/>
            <a:ext cx="7387391" cy="0"/>
          </a:xfrm>
          <a:prstGeom prst="line">
            <a:avLst/>
          </a:prstGeom>
          <a:ln w="38100" cap="rnd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umidity, Rain, Steam Icon With Png And Vector Format For Free ..."/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9ADBA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65" b="94595" l="25368" r="76471">
                        <a14:foregroundMark x1="35662" y1="35135" x2="35662" y2="35135"/>
                        <a14:foregroundMark x1="40809" y1="25405" x2="40809" y2="25405"/>
                        <a14:foregroundMark x1="62868" y1="44865" x2="62868" y2="44865"/>
                        <a14:foregroundMark x1="33456" y1="77838" x2="33456" y2="77838"/>
                      </a14:backgroundRemoval>
                    </a14:imgEffect>
                    <a14:imgEffect>
                      <a14:colorTemperature colorTemp="7750"/>
                    </a14:imgEffect>
                    <a14:imgEffect>
                      <a14:saturation sat="131000"/>
                    </a14:imgEffect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6" r="24659"/>
          <a:stretch/>
        </p:blipFill>
        <p:spPr bwMode="auto">
          <a:xfrm>
            <a:off x="4780724" y="4300089"/>
            <a:ext cx="714791" cy="95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6699492" y="2147837"/>
            <a:ext cx="281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TEMPERATURA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7174510" y="4737792"/>
            <a:ext cx="186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UMIDADE</a:t>
            </a:r>
          </a:p>
        </p:txBody>
      </p:sp>
    </p:spTree>
    <p:extLst>
      <p:ext uri="{BB962C8B-B14F-4D97-AF65-F5344CB8AC3E}">
        <p14:creationId xmlns:p14="http://schemas.microsoft.com/office/powerpoint/2010/main" val="42623536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5902" b="8968"/>
          <a:stretch/>
        </p:blipFill>
        <p:spPr>
          <a:xfrm>
            <a:off x="0" y="-29029"/>
            <a:ext cx="12192000" cy="69088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D03842E-9015-41B4-9D8B-650909B09CAB}"/>
              </a:ext>
            </a:extLst>
          </p:cNvPr>
          <p:cNvSpPr/>
          <p:nvPr/>
        </p:nvSpPr>
        <p:spPr>
          <a:xfrm>
            <a:off x="0" y="4425769"/>
            <a:ext cx="5254507" cy="10090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ea typeface="+mj-ea"/>
                <a:cs typeface="+mj-cs"/>
              </a:rPr>
              <a:t>Exibição do site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19A282A-F37E-4C06-A064-A647688CAEAE}"/>
              </a:ext>
            </a:extLst>
          </p:cNvPr>
          <p:cNvSpPr/>
          <p:nvPr/>
        </p:nvSpPr>
        <p:spPr>
          <a:xfrm>
            <a:off x="0" y="5492968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758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Ver a imagem de origem">
            <a:extLst>
              <a:ext uri="{FF2B5EF4-FFF2-40B4-BE49-F238E27FC236}">
                <a16:creationId xmlns:a16="http://schemas.microsoft.com/office/drawing/2014/main" id="{638DD929-E74E-4BB1-9B08-5C0229412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0D3CF96-5AA5-491D-9A57-07E3AFE924AF}"/>
              </a:ext>
            </a:extLst>
          </p:cNvPr>
          <p:cNvSpPr/>
          <p:nvPr/>
        </p:nvSpPr>
        <p:spPr>
          <a:xfrm>
            <a:off x="-153118" y="4226902"/>
            <a:ext cx="3771331" cy="112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ea typeface="+mj-ea"/>
                <a:cs typeface="+mj-cs"/>
              </a:rPr>
              <a:t>SUPORTE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A7B25A2-9EC6-4EF6-9D4E-27739D56F230}"/>
              </a:ext>
            </a:extLst>
          </p:cNvPr>
          <p:cNvSpPr/>
          <p:nvPr/>
        </p:nvSpPr>
        <p:spPr>
          <a:xfrm>
            <a:off x="0" y="5492968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241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0"/>
            <a:ext cx="2983488" cy="685800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659"/>
          <a:stretch/>
        </p:blipFill>
        <p:spPr>
          <a:xfrm>
            <a:off x="-11018" y="0"/>
            <a:ext cx="2994506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2967"/>
          <a:stretch/>
        </p:blipFill>
        <p:spPr>
          <a:xfrm>
            <a:off x="2994506" y="733990"/>
            <a:ext cx="8352867" cy="572740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01921" y="2767280"/>
            <a:ext cx="2368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Manual de instalação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287937" y="333375"/>
            <a:ext cx="2160465" cy="9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58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4" descr="Ver a imagem de origem">
            <a:extLst>
              <a:ext uri="{FF2B5EF4-FFF2-40B4-BE49-F238E27FC236}">
                <a16:creationId xmlns:a16="http://schemas.microsoft.com/office/drawing/2014/main" id="{A8D9A473-0346-42EC-A137-89317B2D9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988753-1BF8-4CA0-9F59-46657E0CDDC1}"/>
              </a:ext>
            </a:extLst>
          </p:cNvPr>
          <p:cNvSpPr txBox="1"/>
          <p:nvPr/>
        </p:nvSpPr>
        <p:spPr>
          <a:xfrm>
            <a:off x="-176464" y="4660067"/>
            <a:ext cx="5598695" cy="84654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Visão do Projeto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A70C1D7-041F-4D07-A7E9-266F39258C2F}"/>
              </a:ext>
            </a:extLst>
          </p:cNvPr>
          <p:cNvSpPr/>
          <p:nvPr/>
        </p:nvSpPr>
        <p:spPr>
          <a:xfrm>
            <a:off x="0" y="5506611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790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2983488" cy="685800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659"/>
          <a:stretch/>
        </p:blipFill>
        <p:spPr>
          <a:xfrm>
            <a:off x="-11018" y="0"/>
            <a:ext cx="2994506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9" b="8195"/>
          <a:stretch/>
        </p:blipFill>
        <p:spPr>
          <a:xfrm>
            <a:off x="3082792" y="333375"/>
            <a:ext cx="9109208" cy="6051818"/>
          </a:xfrm>
          <a:prstGeom prst="rect">
            <a:avLst/>
          </a:prstGeom>
        </p:spPr>
      </p:pic>
      <p:cxnSp>
        <p:nvCxnSpPr>
          <p:cNvPr id="6" name="Conector reto 5"/>
          <p:cNvCxnSpPr/>
          <p:nvPr/>
        </p:nvCxnSpPr>
        <p:spPr>
          <a:xfrm>
            <a:off x="3082792" y="333375"/>
            <a:ext cx="9042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287937" y="333375"/>
            <a:ext cx="2160465" cy="95298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2896" y="2469443"/>
            <a:ext cx="26705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Fluxograma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De atendimento</a:t>
            </a:r>
          </a:p>
        </p:txBody>
      </p:sp>
    </p:spTree>
    <p:extLst>
      <p:ext uri="{BB962C8B-B14F-4D97-AF65-F5344CB8AC3E}">
        <p14:creationId xmlns:p14="http://schemas.microsoft.com/office/powerpoint/2010/main" val="562616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0"/>
            <a:ext cx="2983488" cy="685800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" b="659"/>
          <a:stretch/>
        </p:blipFill>
        <p:spPr>
          <a:xfrm>
            <a:off x="-11018" y="0"/>
            <a:ext cx="2994506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3521" b="16068"/>
          <a:stretch/>
        </p:blipFill>
        <p:spPr>
          <a:xfrm>
            <a:off x="3232484" y="1448552"/>
            <a:ext cx="8787063" cy="397447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2896" y="2767281"/>
            <a:ext cx="2670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Ferramenta de Suporte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t="7816" r="19611" b="50579"/>
          <a:stretch/>
        </p:blipFill>
        <p:spPr>
          <a:xfrm>
            <a:off x="287937" y="333375"/>
            <a:ext cx="2160465" cy="9529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485" y="537749"/>
            <a:ext cx="3383059" cy="5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318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Ver a imagem de origem">
            <a:extLst>
              <a:ext uri="{FF2B5EF4-FFF2-40B4-BE49-F238E27FC236}">
                <a16:creationId xmlns:a16="http://schemas.microsoft.com/office/drawing/2014/main" id="{DE508164-D980-4F04-A970-D44E285A5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-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8C9B995-7E82-4ACD-BE87-FE1CE6FD385F}"/>
              </a:ext>
            </a:extLst>
          </p:cNvPr>
          <p:cNvSpPr/>
          <p:nvPr/>
        </p:nvSpPr>
        <p:spPr>
          <a:xfrm>
            <a:off x="0" y="5536756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55AFF83-BA1D-4205-818F-FFB30384D964}"/>
              </a:ext>
            </a:extLst>
          </p:cNvPr>
          <p:cNvSpPr/>
          <p:nvPr/>
        </p:nvSpPr>
        <p:spPr>
          <a:xfrm>
            <a:off x="0" y="4314478"/>
            <a:ext cx="4468444" cy="11295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ea typeface="+mj-ea"/>
                <a:cs typeface="+mj-cs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2339892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person-icon-8 – Agrupamento de Escolas de Alvid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695" b="3087"/>
          <a:stretch/>
        </p:blipFill>
        <p:spPr bwMode="auto">
          <a:xfrm>
            <a:off x="5735173" y="1899140"/>
            <a:ext cx="1791042" cy="225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42" name="Picture 2" descr="person-icon-8 – Agrupamento de Escolas de Alvid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60" y="1316334"/>
            <a:ext cx="2979998" cy="30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744622" y="204951"/>
            <a:ext cx="2825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Crescimento Individual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956179" y="124565"/>
            <a:ext cx="2825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404040"/>
                </a:solidFill>
                <a:latin typeface="Bahnschrift SemiBold SemiConden" panose="020B0502040204020203" pitchFamily="34" charset="0"/>
              </a:rPr>
              <a:t>Crescimento em Grupo</a:t>
            </a:r>
          </a:p>
        </p:txBody>
      </p:sp>
      <p:pic>
        <p:nvPicPr>
          <p:cNvPr id="11" name="Picture 2" descr="person-icon-8 – Agrupamento de Escolas de Alvid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16" y="1316334"/>
            <a:ext cx="2979998" cy="30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erson-icon-8 – Agrupamento de Escolas de Alvid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97" l="0" r="100000">
                        <a14:backgroundMark x1="50077" y1="58422" x2="50077" y2="58422"/>
                        <a14:backgroundMark x1="40062" y1="67678" x2="54083" y2="58422"/>
                      </a14:backgroundRemoval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695" b="3087"/>
          <a:stretch/>
        </p:blipFill>
        <p:spPr bwMode="auto">
          <a:xfrm flipH="1">
            <a:off x="9138895" y="2340504"/>
            <a:ext cx="1439838" cy="180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D255F3E-A47C-4364-8319-8C89B7C0246E}"/>
              </a:ext>
            </a:extLst>
          </p:cNvPr>
          <p:cNvSpPr txBox="1"/>
          <p:nvPr/>
        </p:nvSpPr>
        <p:spPr>
          <a:xfrm>
            <a:off x="326468" y="4812365"/>
            <a:ext cx="36615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Desenvolvimento de autoconfiança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Motivação aos desafios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Maior autonomia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89B170-A628-4FB7-A3FC-EACF3316093D}"/>
              </a:ext>
            </a:extLst>
          </p:cNvPr>
          <p:cNvSpPr txBox="1"/>
          <p:nvPr/>
        </p:nvSpPr>
        <p:spPr>
          <a:xfrm>
            <a:off x="6562070" y="5011906"/>
            <a:ext cx="3613489" cy="1477328"/>
          </a:xfrm>
          <a:prstGeom prst="rect">
            <a:avLst/>
          </a:prstGeom>
          <a:solidFill>
            <a:srgbClr val="404040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Melhor organização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Maior entrosamento entre o grupo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9ADBA4"/>
                </a:solidFill>
                <a:latin typeface="Bahnschrift SemiBold SemiConden" panose="020B0502040204020203" pitchFamily="34" charset="0"/>
                <a:cs typeface="Arial" panose="020B0604020202020204" pitchFamily="34" charset="0"/>
              </a:rPr>
              <a:t>Maior produtividade</a:t>
            </a:r>
          </a:p>
        </p:txBody>
      </p:sp>
    </p:spTree>
    <p:extLst>
      <p:ext uri="{BB962C8B-B14F-4D97-AF65-F5344CB8AC3E}">
        <p14:creationId xmlns:p14="http://schemas.microsoft.com/office/powerpoint/2010/main" val="16756989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61063" y="1470131"/>
            <a:ext cx="926987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b="1" dirty="0">
                <a:solidFill>
                  <a:srgbClr val="5CC49F"/>
                </a:solidFill>
                <a:latin typeface="Bahnschrift SemiBold SemiConden"/>
                <a:cs typeface="Arial" pitchFamily="34" charset="0"/>
              </a:rPr>
              <a:t>OBRIGADO PELA ATENÇÃO</a:t>
            </a:r>
            <a:endParaRPr lang="pt-BR" sz="9600" b="1" dirty="0">
              <a:solidFill>
                <a:srgbClr val="5CC49F"/>
              </a:solidFill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4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74137"/>
              </p:ext>
            </p:extLst>
          </p:nvPr>
        </p:nvGraphicFramePr>
        <p:xfrm>
          <a:off x="531999" y="1688121"/>
          <a:ext cx="497543" cy="5264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543">
                  <a:extLst>
                    <a:ext uri="{9D8B030D-6E8A-4147-A177-3AD203B41FA5}">
                      <a16:colId xmlns:a16="http://schemas.microsoft.com/office/drawing/2014/main" val="2472460285"/>
                    </a:ext>
                  </a:extLst>
                </a:gridCol>
              </a:tblGrid>
              <a:tr h="850473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325208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843527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691974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75964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247205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91285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14554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05930"/>
                  </a:ext>
                </a:extLst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3890682" y="461751"/>
            <a:ext cx="4410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 DE RISCOS</a:t>
            </a:r>
            <a:endParaRPr lang="pt-BR" sz="3600" dirty="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41490"/>
              </p:ext>
            </p:extLst>
          </p:nvPr>
        </p:nvGraphicFramePr>
        <p:xfrm>
          <a:off x="1365222" y="1688118"/>
          <a:ext cx="2259106" cy="5333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9106">
                  <a:extLst>
                    <a:ext uri="{9D8B030D-6E8A-4147-A177-3AD203B41FA5}">
                      <a16:colId xmlns:a16="http://schemas.microsoft.com/office/drawing/2014/main" val="3377169956"/>
                    </a:ext>
                  </a:extLst>
                </a:gridCol>
              </a:tblGrid>
              <a:tr h="909337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Descrição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92337"/>
                  </a:ext>
                </a:extLst>
              </a:tr>
              <a:tr h="587244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Problema de conexão com internet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88732"/>
                  </a:ext>
                </a:extLst>
              </a:tr>
              <a:tr h="65976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Integrante despreparado para Sprint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673434"/>
                  </a:ext>
                </a:extLst>
              </a:tr>
              <a:tr h="58844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Queda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de energia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57271"/>
                  </a:ext>
                </a:extLst>
              </a:tr>
              <a:tr h="65976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Sprint/projeto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incompleta(o)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9377"/>
                  </a:ext>
                </a:extLst>
              </a:tr>
              <a:tr h="58844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Defeito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no sensor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22514"/>
                  </a:ext>
                </a:extLst>
              </a:tr>
              <a:tr h="58844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ZOOM</a:t>
                      </a:r>
                      <a:r>
                        <a:rPr lang="pt-BR" sz="1600" baseline="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cair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795377"/>
                  </a:ext>
                </a:extLst>
              </a:tr>
              <a:tr h="58844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Perda de integrante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66945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87608"/>
              </p:ext>
            </p:extLst>
          </p:nvPr>
        </p:nvGraphicFramePr>
        <p:xfrm>
          <a:off x="3960008" y="1688119"/>
          <a:ext cx="1573306" cy="51698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3306">
                  <a:extLst>
                    <a:ext uri="{9D8B030D-6E8A-4147-A177-3AD203B41FA5}">
                      <a16:colId xmlns:a16="http://schemas.microsoft.com/office/drawing/2014/main" val="2953113713"/>
                    </a:ext>
                  </a:extLst>
                </a:gridCol>
              </a:tblGrid>
              <a:tr h="863023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Probabilidade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608696"/>
                  </a:ext>
                </a:extLst>
              </a:tr>
              <a:tr h="60325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7130"/>
                  </a:ext>
                </a:extLst>
              </a:tr>
              <a:tr h="660332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019780"/>
                  </a:ext>
                </a:extLst>
              </a:tr>
              <a:tr h="60325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75977"/>
                  </a:ext>
                </a:extLst>
              </a:tr>
              <a:tr h="60325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122197"/>
                  </a:ext>
                </a:extLst>
              </a:tr>
              <a:tr h="583296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709762"/>
                  </a:ext>
                </a:extLst>
              </a:tr>
              <a:tr h="650204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05471"/>
                  </a:ext>
                </a:extLst>
              </a:tr>
              <a:tr h="60325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2091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41231"/>
              </p:ext>
            </p:extLst>
          </p:nvPr>
        </p:nvGraphicFramePr>
        <p:xfrm>
          <a:off x="5868994" y="1688119"/>
          <a:ext cx="995082" cy="5172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5082">
                  <a:extLst>
                    <a:ext uri="{9D8B030D-6E8A-4147-A177-3AD203B41FA5}">
                      <a16:colId xmlns:a16="http://schemas.microsoft.com/office/drawing/2014/main" val="3672223756"/>
                    </a:ext>
                  </a:extLst>
                </a:gridCol>
              </a:tblGrid>
              <a:tr h="858010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Impacto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15442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4698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470725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488774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88188"/>
                  </a:ext>
                </a:extLst>
              </a:tr>
              <a:tr h="5767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751621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145091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42167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3899"/>
              </p:ext>
            </p:extLst>
          </p:nvPr>
        </p:nvGraphicFramePr>
        <p:xfrm>
          <a:off x="7199756" y="1688119"/>
          <a:ext cx="1021977" cy="53201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1977">
                  <a:extLst>
                    <a:ext uri="{9D8B030D-6E8A-4147-A177-3AD203B41FA5}">
                      <a16:colId xmlns:a16="http://schemas.microsoft.com/office/drawing/2014/main" val="1387881379"/>
                    </a:ext>
                  </a:extLst>
                </a:gridCol>
              </a:tblGrid>
              <a:tr h="858010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Fator de Risco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3116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9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392975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98368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675774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072127"/>
                  </a:ext>
                </a:extLst>
              </a:tr>
              <a:tr h="5767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406818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525808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024800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75579"/>
              </p:ext>
            </p:extLst>
          </p:nvPr>
        </p:nvGraphicFramePr>
        <p:xfrm>
          <a:off x="8557413" y="1688118"/>
          <a:ext cx="823707" cy="5249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3707">
                  <a:extLst>
                    <a:ext uri="{9D8B030D-6E8A-4147-A177-3AD203B41FA5}">
                      <a16:colId xmlns:a16="http://schemas.microsoft.com/office/drawing/2014/main" val="1593258552"/>
                    </a:ext>
                  </a:extLst>
                </a:gridCol>
              </a:tblGrid>
              <a:tr h="876154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Ação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312715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80101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18953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76749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95001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</a:t>
                      </a:r>
                      <a:r>
                        <a:rPr lang="pt-BR" sz="16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814390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216021"/>
                  </a:ext>
                </a:extLst>
              </a:tr>
              <a:tr h="61339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56342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53542"/>
              </p:ext>
            </p:extLst>
          </p:nvPr>
        </p:nvGraphicFramePr>
        <p:xfrm>
          <a:off x="9716800" y="1688118"/>
          <a:ext cx="1963270" cy="5169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270">
                  <a:extLst>
                    <a:ext uri="{9D8B030D-6E8A-4147-A177-3AD203B41FA5}">
                      <a16:colId xmlns:a16="http://schemas.microsoft.com/office/drawing/2014/main" val="3988414323"/>
                    </a:ext>
                  </a:extLst>
                </a:gridCol>
              </a:tblGrid>
              <a:tr h="912186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rgbClr val="9ADBA4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Como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633"/>
                  </a:ext>
                </a:extLst>
              </a:tr>
              <a:tr h="654903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 dados móveis no celular para utilizar caso a conexão caia</a:t>
                      </a:r>
                      <a:endParaRPr lang="pt-BR" sz="12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591172"/>
                  </a:ext>
                </a:extLst>
              </a:tr>
              <a:tr h="560720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preparar e ensaiar com o grupo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63039"/>
                  </a:ext>
                </a:extLst>
              </a:tr>
              <a:tr h="603728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e chamar por ajuda técnica se possível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171045"/>
                  </a:ext>
                </a:extLst>
              </a:tr>
              <a:tr h="654903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se tudo foi feito para não acontecer imprevistos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353792"/>
                  </a:ext>
                </a:extLst>
              </a:tr>
              <a:tr h="648522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 os sensores antes da apresentação e ter sensores extras</a:t>
                      </a:r>
                      <a:endParaRPr lang="pt-BR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870787"/>
                  </a:ext>
                </a:extLst>
              </a:tr>
              <a:tr h="648522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Estabelecendo uma conexão forte de internet e usar celular como plano B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536684"/>
                  </a:ext>
                </a:extLst>
              </a:tr>
              <a:tr h="486398"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Apoiando, dando uma palavra amiga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9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09118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384182"/>
              </p:ext>
            </p:extLst>
          </p:nvPr>
        </p:nvGraphicFramePr>
        <p:xfrm>
          <a:off x="1865304" y="1672367"/>
          <a:ext cx="8461390" cy="466620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89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8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2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95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452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ID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Requisito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baseline="0" dirty="0"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Classificação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    Tamanho</a:t>
                      </a:r>
                    </a:p>
                    <a:p>
                      <a:pPr algn="l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  /Dificuldade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   Ordem de</a:t>
                      </a:r>
                      <a:endParaRPr lang="pt-BR" sz="1000" u="none" strike="noStrike" baseline="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 fontAlgn="b"/>
                      <a:r>
                        <a:rPr lang="pt-BR" sz="1000" u="none" strike="noStrike" baseline="0" dirty="0"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execução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8C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Criação do site institucional(protótipo)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Importante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1º 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Criação da página de Cadastro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1º 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Interface de Dados Histórico para consulta do usuário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Criação da página de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login</a:t>
                      </a:r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do usuário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1º 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Validação dos dados cadastrados no banco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Importante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Interface de Dados em tempo real para consulta para o usuário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Leitura do ambiente de acordo com o cultivo para comparações ideais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O sistema analisa os dados para desenvolvimento de informações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Importante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Edição do tipo de produto/planta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12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O software necessita ter um banco de dados para se comunicar com o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backend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gráficos históricos de umidade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gráficos dos dados da previsão do tempo 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gráficos de histórico de temperatura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521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O software deve enviar e-mails para comunicar o usuário sobre previsões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Desejável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O software deve permitir efetuar manutenção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Desejável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Utilização de sistema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Arduino</a:t>
                      </a:r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 para realização do projeto 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1ºSprint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19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O sistema verifica o horário e dia com transmição em tempo real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Capitação de dados para o banco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1ºSprint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sensores para o funcionamento do projeto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1º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3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lang="pt-BR" sz="10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Criação de banco de dados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rgbClr val="9ADB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latin typeface="Arial" pitchFamily="34" charset="0"/>
                          <a:cs typeface="Arial" pitchFamily="34" charset="0"/>
                        </a:rPr>
                        <a:t>1º </a:t>
                      </a:r>
                      <a:r>
                        <a:rPr lang="pt-BR" sz="1000" u="none" strike="noStrike" dirty="0" err="1">
                          <a:latin typeface="Arial" pitchFamily="34" charset="0"/>
                          <a:cs typeface="Arial" pitchFamily="34" charset="0"/>
                        </a:rPr>
                        <a:t>Sprint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ADB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87484" y="1188720"/>
            <a:ext cx="76809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PLANEJAMENTO DO PROJETO</a:t>
            </a:r>
          </a:p>
          <a:p>
            <a:r>
              <a:rPr lang="pt-BR" dirty="0"/>
              <a:t>1.1-separação(integrantes </a:t>
            </a:r>
            <a:r>
              <a:rPr lang="pt-BR" dirty="0" err="1"/>
              <a:t>responsaveis</a:t>
            </a:r>
            <a:r>
              <a:rPr lang="pt-BR" dirty="0"/>
              <a:t>)*</a:t>
            </a:r>
          </a:p>
          <a:p>
            <a:r>
              <a:rPr lang="pt-BR" dirty="0"/>
              <a:t>1.2-metodologia e ferramentas</a:t>
            </a:r>
          </a:p>
          <a:p>
            <a:r>
              <a:rPr lang="pt-BR" dirty="0"/>
              <a:t>2-experiências(boas e ruins) do grupo*</a:t>
            </a:r>
          </a:p>
          <a:p>
            <a:r>
              <a:rPr lang="pt-BR" dirty="0"/>
              <a:t>3-backlog(passar </a:t>
            </a:r>
            <a:r>
              <a:rPr lang="pt-BR" dirty="0" err="1"/>
              <a:t>rapido</a:t>
            </a:r>
            <a:r>
              <a:rPr lang="pt-BR" dirty="0"/>
              <a:t>)</a:t>
            </a:r>
          </a:p>
          <a:p>
            <a:r>
              <a:rPr lang="pt-BR" dirty="0"/>
              <a:t>4-tabela de risco(focar em um mais importante)</a:t>
            </a:r>
          </a:p>
          <a:p>
            <a:r>
              <a:rPr lang="pt-BR" dirty="0"/>
              <a:t>	DESENVOLVIMENTO DO PROJETO</a:t>
            </a:r>
          </a:p>
          <a:p>
            <a:r>
              <a:rPr lang="pt-BR" dirty="0"/>
              <a:t>5-LLD(dar definições sobre termos tipo </a:t>
            </a:r>
            <a:r>
              <a:rPr lang="pt-BR" dirty="0" err="1"/>
              <a:t>nodejs</a:t>
            </a:r>
            <a:r>
              <a:rPr lang="pt-BR" dirty="0"/>
              <a:t>, </a:t>
            </a:r>
            <a:r>
              <a:rPr lang="pt-BR" dirty="0" err="1"/>
              <a:t>sql</a:t>
            </a:r>
            <a:r>
              <a:rPr lang="pt-BR" dirty="0"/>
              <a:t>...)</a:t>
            </a:r>
          </a:p>
          <a:p>
            <a:r>
              <a:rPr lang="pt-BR" dirty="0"/>
              <a:t>6-modelagem lógica*</a:t>
            </a:r>
          </a:p>
          <a:p>
            <a:r>
              <a:rPr lang="pt-BR" dirty="0"/>
              <a:t>7-parametros analíticos(</a:t>
            </a:r>
            <a:r>
              <a:rPr lang="pt-BR" dirty="0" err="1"/>
              <a:t>marise</a:t>
            </a:r>
            <a:r>
              <a:rPr lang="pt-BR" dirty="0"/>
              <a:t>-explicar aplicação no projeto)</a:t>
            </a:r>
          </a:p>
          <a:p>
            <a:r>
              <a:rPr lang="pt-BR" dirty="0"/>
              <a:t>8-site-institucional e </a:t>
            </a:r>
            <a:r>
              <a:rPr lang="pt-BR" dirty="0" err="1"/>
              <a:t>dps</a:t>
            </a:r>
            <a:r>
              <a:rPr lang="pt-BR" dirty="0"/>
              <a:t> dashboard</a:t>
            </a:r>
          </a:p>
          <a:p>
            <a:r>
              <a:rPr lang="pt-BR" dirty="0"/>
              <a:t>	SUPORTE</a:t>
            </a:r>
          </a:p>
          <a:p>
            <a:r>
              <a:rPr lang="pt-BR" dirty="0"/>
              <a:t>9-Manual de instalação*</a:t>
            </a:r>
          </a:p>
          <a:p>
            <a:r>
              <a:rPr lang="pt-BR" dirty="0"/>
              <a:t>10-Fluxograma de atendimento*</a:t>
            </a:r>
          </a:p>
          <a:p>
            <a:r>
              <a:rPr lang="pt-BR" dirty="0"/>
              <a:t>11-Ferramenta de Suporte(</a:t>
            </a:r>
            <a:r>
              <a:rPr lang="pt-BR" dirty="0" err="1"/>
              <a:t>auvodesk</a:t>
            </a:r>
            <a:r>
              <a:rPr lang="pt-BR" dirty="0"/>
              <a:t>)*</a:t>
            </a:r>
          </a:p>
          <a:p>
            <a:r>
              <a:rPr lang="pt-BR" dirty="0"/>
              <a:t>	CONCLUSÃO</a:t>
            </a:r>
          </a:p>
          <a:p>
            <a:r>
              <a:rPr lang="pt-BR" dirty="0"/>
              <a:t>12-Conclusão(Crescimento individual, em </a:t>
            </a:r>
            <a:r>
              <a:rPr lang="pt-BR" dirty="0" err="1"/>
              <a:t>gp</a:t>
            </a:r>
            <a:r>
              <a:rPr lang="pt-BR" dirty="0"/>
              <a:t>, visão de uma equipe)*</a:t>
            </a:r>
          </a:p>
        </p:txBody>
      </p:sp>
    </p:spTree>
    <p:extLst>
      <p:ext uri="{BB962C8B-B14F-4D97-AF65-F5344CB8AC3E}">
        <p14:creationId xmlns:p14="http://schemas.microsoft.com/office/powerpoint/2010/main" val="401431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ângulo 58"/>
          <p:cNvSpPr/>
          <p:nvPr/>
        </p:nvSpPr>
        <p:spPr>
          <a:xfrm>
            <a:off x="7885487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1" t="32730" r="21764" b="32056"/>
          <a:stretch/>
        </p:blipFill>
        <p:spPr>
          <a:xfrm>
            <a:off x="166224" y="5031726"/>
            <a:ext cx="2919058" cy="1665722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905343" y="173205"/>
            <a:ext cx="478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5CC49F"/>
                </a:solidFill>
                <a:latin typeface="Bahnschrift SemiBold SemiConden" panose="020B0502040204020203" pitchFamily="34" charset="0"/>
              </a:rPr>
              <a:t>Contextualização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3060275" y="1387297"/>
            <a:ext cx="1955542" cy="1875360"/>
            <a:chOff x="3669855" y="4102101"/>
            <a:chExt cx="2335791" cy="2241943"/>
          </a:xfrm>
        </p:grpSpPr>
        <p:pic>
          <p:nvPicPr>
            <p:cNvPr id="45" name="Imagem 4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03" t="20424" r="39518" b="20606"/>
            <a:stretch/>
          </p:blipFill>
          <p:spPr>
            <a:xfrm>
              <a:off x="3669855" y="4102101"/>
              <a:ext cx="2335791" cy="2241943"/>
            </a:xfrm>
            <a:prstGeom prst="rect">
              <a:avLst/>
            </a:prstGeom>
          </p:spPr>
        </p:pic>
        <p:sp>
          <p:nvSpPr>
            <p:cNvPr id="46" name="CaixaDeTexto 45"/>
            <p:cNvSpPr txBox="1"/>
            <p:nvPr/>
          </p:nvSpPr>
          <p:spPr>
            <a:xfrm>
              <a:off x="4683606" y="5031776"/>
              <a:ext cx="702454" cy="478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8%</a:t>
              </a:r>
              <a:endParaRPr lang="pt-BR" sz="24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47" name="Conector de Seta Reta 46"/>
            <p:cNvCxnSpPr/>
            <p:nvPr/>
          </p:nvCxnSpPr>
          <p:spPr>
            <a:xfrm flipV="1">
              <a:off x="4923734" y="4593199"/>
              <a:ext cx="0" cy="438579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9"/>
          <p:cNvGrpSpPr/>
          <p:nvPr/>
        </p:nvGrpSpPr>
        <p:grpSpPr>
          <a:xfrm>
            <a:off x="4535787" y="3867269"/>
            <a:ext cx="3349700" cy="2996952"/>
            <a:chOff x="8173877" y="3342894"/>
            <a:chExt cx="3598255" cy="3217436"/>
          </a:xfrm>
        </p:grpSpPr>
        <p:pic>
          <p:nvPicPr>
            <p:cNvPr id="49" name="Imagem 4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0" t="22678" r="16669" b="31963"/>
            <a:stretch/>
          </p:blipFill>
          <p:spPr>
            <a:xfrm>
              <a:off x="8609555" y="4153703"/>
              <a:ext cx="2426462" cy="2406627"/>
            </a:xfrm>
            <a:prstGeom prst="rect">
              <a:avLst/>
            </a:prstGeom>
          </p:spPr>
        </p:pic>
        <p:cxnSp>
          <p:nvCxnSpPr>
            <p:cNvPr id="50" name="Conector reto 49"/>
            <p:cNvCxnSpPr/>
            <p:nvPr/>
          </p:nvCxnSpPr>
          <p:spPr>
            <a:xfrm flipH="1" flipV="1">
              <a:off x="8792846" y="4569143"/>
              <a:ext cx="100171" cy="155563"/>
            </a:xfrm>
            <a:prstGeom prst="line">
              <a:avLst/>
            </a:prstGeom>
            <a:ln w="25400" cap="rnd">
              <a:solidFill>
                <a:srgbClr val="5CC4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8" descr="Ficheiro:Brazil flag 300.png – Wikipédia, a enciclopédia livr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3649"/>
                      </a14:imgEffect>
                      <a14:imgEffect>
                        <a14:saturation sat="5800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7403" y="4135608"/>
              <a:ext cx="518952" cy="362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0" descr="Estados Unidos – Wikipédia, a enciclopédia livre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72000"/>
                      </a14:imgEffect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769" b="835"/>
            <a:stretch/>
          </p:blipFill>
          <p:spPr bwMode="auto">
            <a:xfrm>
              <a:off x="10153456" y="3650671"/>
              <a:ext cx="502306" cy="339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2" descr="Ficheiro:Flag of Argentina.svg – Wikipédia, a enciclopédia livr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5000"/>
                      </a14:imgEffect>
                      <a14:imgEffect>
                        <a14:brightnessContrast brigh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7968" y="4544866"/>
              <a:ext cx="502306" cy="339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CaixaDeTexto 53"/>
            <p:cNvSpPr txBox="1"/>
            <p:nvPr/>
          </p:nvSpPr>
          <p:spPr>
            <a:xfrm>
              <a:off x="9970646" y="3342894"/>
              <a:ext cx="867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D85468"/>
                  </a:solidFill>
                  <a:latin typeface="Arial Rounded MT Bold" panose="020F0704030504030204" pitchFamily="34" charset="0"/>
                </a:rPr>
                <a:t>34,15%</a:t>
              </a:r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8173877" y="3827831"/>
              <a:ext cx="867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31,71%</a:t>
              </a:r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10904206" y="4269878"/>
              <a:ext cx="8679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A3BFD7"/>
                  </a:solidFill>
                  <a:latin typeface="Arial Rounded MT Bold" panose="020F0704030504030204" pitchFamily="34" charset="0"/>
                </a:rPr>
                <a:t>15,43%</a:t>
              </a:r>
            </a:p>
          </p:txBody>
        </p:sp>
        <p:cxnSp>
          <p:nvCxnSpPr>
            <p:cNvPr id="57" name="Conector reto 56"/>
            <p:cNvCxnSpPr/>
            <p:nvPr/>
          </p:nvCxnSpPr>
          <p:spPr>
            <a:xfrm flipV="1">
              <a:off x="10079989" y="4073488"/>
              <a:ext cx="161918" cy="148947"/>
            </a:xfrm>
            <a:prstGeom prst="line">
              <a:avLst/>
            </a:prstGeom>
            <a:ln w="25400" cap="rnd">
              <a:solidFill>
                <a:srgbClr val="FF70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 flipV="1">
              <a:off x="10850398" y="4857051"/>
              <a:ext cx="186270" cy="104516"/>
            </a:xfrm>
            <a:prstGeom prst="line">
              <a:avLst/>
            </a:prstGeom>
            <a:ln w="25400" cap="rnd">
              <a:solidFill>
                <a:srgbClr val="A3BF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/>
          <p:cNvGrpSpPr/>
          <p:nvPr/>
        </p:nvGrpSpPr>
        <p:grpSpPr>
          <a:xfrm>
            <a:off x="441060" y="3137713"/>
            <a:ext cx="2463501" cy="875842"/>
            <a:chOff x="1247888" y="2143249"/>
            <a:chExt cx="2463501" cy="875842"/>
          </a:xfrm>
        </p:grpSpPr>
        <p:cxnSp>
          <p:nvCxnSpPr>
            <p:cNvPr id="17" name="Conector reto 16"/>
            <p:cNvCxnSpPr/>
            <p:nvPr/>
          </p:nvCxnSpPr>
          <p:spPr>
            <a:xfrm flipV="1">
              <a:off x="2432582" y="2657047"/>
              <a:ext cx="1" cy="362044"/>
            </a:xfrm>
            <a:prstGeom prst="line">
              <a:avLst/>
            </a:prstGeom>
            <a:ln w="4445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/>
            <p:cNvSpPr txBox="1"/>
            <p:nvPr/>
          </p:nvSpPr>
          <p:spPr>
            <a:xfrm>
              <a:off x="1573324" y="2143249"/>
              <a:ext cx="1718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1960 </a:t>
              </a:r>
              <a:r>
                <a:rPr lang="pt-BR" sz="2800" dirty="0" err="1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d.C</a:t>
              </a:r>
              <a:endParaRPr lang="pt-BR" sz="2800" dirty="0">
                <a:solidFill>
                  <a:srgbClr val="8ED6AD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34" name="Conector reto 33"/>
            <p:cNvCxnSpPr/>
            <p:nvPr/>
          </p:nvCxnSpPr>
          <p:spPr>
            <a:xfrm>
              <a:off x="1247888" y="2838069"/>
              <a:ext cx="2463501" cy="1"/>
            </a:xfrm>
            <a:prstGeom prst="line">
              <a:avLst/>
            </a:prstGeom>
            <a:ln w="6350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/>
          <p:cNvGrpSpPr/>
          <p:nvPr/>
        </p:nvGrpSpPr>
        <p:grpSpPr>
          <a:xfrm>
            <a:off x="2474245" y="3186472"/>
            <a:ext cx="4500800" cy="1385039"/>
            <a:chOff x="3076683" y="2497974"/>
            <a:chExt cx="4226062" cy="1385039"/>
          </a:xfrm>
        </p:grpSpPr>
        <p:grpSp>
          <p:nvGrpSpPr>
            <p:cNvPr id="13" name="Agrupar 12"/>
            <p:cNvGrpSpPr/>
            <p:nvPr/>
          </p:nvGrpSpPr>
          <p:grpSpPr>
            <a:xfrm>
              <a:off x="3076683" y="2997749"/>
              <a:ext cx="4226062" cy="885264"/>
              <a:chOff x="3784029" y="2696379"/>
              <a:chExt cx="7101202" cy="885264"/>
            </a:xfrm>
          </p:grpSpPr>
          <p:cxnSp>
            <p:nvCxnSpPr>
              <p:cNvPr id="19" name="Conector reto 18"/>
              <p:cNvCxnSpPr/>
              <p:nvPr/>
            </p:nvCxnSpPr>
            <p:spPr>
              <a:xfrm flipV="1">
                <a:off x="6255126" y="2696379"/>
                <a:ext cx="1" cy="362044"/>
              </a:xfrm>
              <a:prstGeom prst="line">
                <a:avLst/>
              </a:prstGeom>
              <a:ln w="44450" cap="rnd">
                <a:solidFill>
                  <a:srgbClr val="8ED6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aixaDeTexto 19"/>
              <p:cNvSpPr txBox="1"/>
              <p:nvPr/>
            </p:nvSpPr>
            <p:spPr>
              <a:xfrm>
                <a:off x="5379716" y="3058423"/>
                <a:ext cx="1743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800" dirty="0">
                    <a:solidFill>
                      <a:srgbClr val="8ED6AD"/>
                    </a:solidFill>
                    <a:latin typeface="Arial Rounded MT Bold" panose="020F0704030504030204" pitchFamily="34" charset="0"/>
                  </a:rPr>
                  <a:t>2019</a:t>
                </a:r>
              </a:p>
            </p:txBody>
          </p:sp>
          <p:cxnSp>
            <p:nvCxnSpPr>
              <p:cNvPr id="25" name="Conector reto 24"/>
              <p:cNvCxnSpPr/>
              <p:nvPr/>
            </p:nvCxnSpPr>
            <p:spPr>
              <a:xfrm>
                <a:off x="3784029" y="2842953"/>
                <a:ext cx="7101202" cy="0"/>
              </a:xfrm>
              <a:prstGeom prst="line">
                <a:avLst/>
              </a:prstGeom>
              <a:ln w="63500" cap="rnd">
                <a:solidFill>
                  <a:srgbClr val="8ED6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Conector reto 39"/>
            <p:cNvCxnSpPr/>
            <p:nvPr/>
          </p:nvCxnSpPr>
          <p:spPr>
            <a:xfrm flipV="1">
              <a:off x="6196383" y="2990449"/>
              <a:ext cx="1" cy="362044"/>
            </a:xfrm>
            <a:prstGeom prst="line">
              <a:avLst/>
            </a:prstGeom>
            <a:ln w="4445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aixaDeTexto 41"/>
            <p:cNvSpPr txBox="1"/>
            <p:nvPr/>
          </p:nvSpPr>
          <p:spPr>
            <a:xfrm>
              <a:off x="5677662" y="2497974"/>
              <a:ext cx="10374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2020</a:t>
              </a:r>
            </a:p>
          </p:txBody>
        </p:sp>
      </p:grpSp>
      <p:sp>
        <p:nvSpPr>
          <p:cNvPr id="60" name="CaixaDeTexto 59"/>
          <p:cNvSpPr txBox="1"/>
          <p:nvPr/>
        </p:nvSpPr>
        <p:spPr>
          <a:xfrm>
            <a:off x="8136094" y="249569"/>
            <a:ext cx="3812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5CC49F"/>
                </a:solidFill>
                <a:latin typeface="Bahnschrift SemiBold SemiConden" panose="020B0502040204020203" pitchFamily="34" charset="0"/>
              </a:rPr>
              <a:t>Problemática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9014513" y="1452043"/>
            <a:ext cx="1872226" cy="1968890"/>
            <a:chOff x="9014513" y="1452042"/>
            <a:chExt cx="2065864" cy="2226905"/>
          </a:xfrm>
        </p:grpSpPr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rgbClr val="5CC49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130" b="98644" l="365" r="100000">
                          <a14:foregroundMark x1="59196" y1="23503" x2="59927" y2="29266"/>
                          <a14:foregroundMark x1="68940" y1="25311" x2="68940" y2="25311"/>
                          <a14:foregroundMark x1="40560" y1="27571" x2="40560" y2="27571"/>
                          <a14:foregroundMark x1="27527" y1="27232" x2="27527" y2="27232"/>
                          <a14:foregroundMark x1="22290" y1="29831" x2="22290" y2="29831"/>
                          <a14:backgroundMark x1="37393" y1="5763" x2="37393" y2="5763"/>
                          <a14:backgroundMark x1="15225" y1="90734" x2="15225" y2="90734"/>
                          <a14:backgroundMark x1="26797" y1="80452" x2="26797" y2="804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4513" y="1452042"/>
              <a:ext cx="2065864" cy="2226905"/>
            </a:xfrm>
            <a:prstGeom prst="rect">
              <a:avLst/>
            </a:prstGeom>
          </p:spPr>
        </p:pic>
        <p:sp>
          <p:nvSpPr>
            <p:cNvPr id="61" name="CaixaDeTexto 60"/>
            <p:cNvSpPr txBox="1"/>
            <p:nvPr/>
          </p:nvSpPr>
          <p:spPr>
            <a:xfrm>
              <a:off x="9530300" y="2169026"/>
              <a:ext cx="279544" cy="870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2</a:t>
              </a:r>
              <a:r>
                <a:rPr lang="pt-BR" sz="44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  </a:t>
              </a:r>
              <a:endParaRPr lang="pt-BR" sz="4800" dirty="0">
                <a:solidFill>
                  <a:srgbClr val="5CC49F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10280982" y="2275790"/>
              <a:ext cx="328256" cy="870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3</a:t>
              </a:r>
              <a:r>
                <a:rPr lang="pt-BR" sz="4400" dirty="0">
                  <a:solidFill>
                    <a:srgbClr val="5CC49F"/>
                  </a:solidFill>
                  <a:latin typeface="Arial Rounded MT Bold" panose="020F0704030504030204" pitchFamily="34" charset="0"/>
                </a:rPr>
                <a:t>  </a:t>
              </a:r>
              <a:endParaRPr lang="pt-BR" sz="4800" dirty="0">
                <a:solidFill>
                  <a:srgbClr val="5CC49F"/>
                </a:solidFill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63" name="CaixaDeTexto 62"/>
          <p:cNvSpPr txBox="1"/>
          <p:nvPr/>
        </p:nvSpPr>
        <p:spPr>
          <a:xfrm>
            <a:off x="8951279" y="3461451"/>
            <a:ext cx="218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5CC49F"/>
                </a:solidFill>
                <a:latin typeface="Arial Rounded MT Bold" panose="020F0704030504030204" pitchFamily="34" charset="0"/>
              </a:rPr>
              <a:t>= US$2,34bilhões</a:t>
            </a:r>
          </a:p>
        </p:txBody>
      </p:sp>
      <p:pic>
        <p:nvPicPr>
          <p:cNvPr id="64" name="Imagem 63"/>
          <p:cNvPicPr>
            <a:picLocks noChangeAspect="1"/>
          </p:cNvPicPr>
          <p:nvPr/>
        </p:nvPicPr>
        <p:blipFill rotWithShape="1">
          <a:blip r:embed="rId13" cstate="print">
            <a:duotone>
              <a:prstClr val="black"/>
              <a:srgbClr val="5CC4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8639"/>
                    </a14:imgEffect>
                    <a14:imgEffect>
                      <a14:saturation sat="65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8" t="28261" r="23488" b="28272"/>
          <a:stretch/>
        </p:blipFill>
        <p:spPr>
          <a:xfrm>
            <a:off x="8924742" y="4092552"/>
            <a:ext cx="2087209" cy="1878347"/>
          </a:xfrm>
          <a:prstGeom prst="rect">
            <a:avLst/>
          </a:prstGeom>
        </p:spPr>
      </p:pic>
      <p:sp>
        <p:nvSpPr>
          <p:cNvPr id="65" name="CaixaDeTexto 64"/>
          <p:cNvSpPr txBox="1"/>
          <p:nvPr/>
        </p:nvSpPr>
        <p:spPr>
          <a:xfrm>
            <a:off x="9608625" y="5816430"/>
            <a:ext cx="1032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5CC49F"/>
                </a:solidFill>
                <a:latin typeface="Arial Rounded MT Bold" panose="020F0704030504030204" pitchFamily="34" charset="0"/>
              </a:rPr>
              <a:t>-1,7%</a:t>
            </a:r>
            <a:r>
              <a:rPr lang="pt-BR" sz="4000" dirty="0">
                <a:solidFill>
                  <a:srgbClr val="5CC49F"/>
                </a:solidFill>
                <a:latin typeface="Arial Rounded MT Bold" panose="020F0704030504030204" pitchFamily="34" charset="0"/>
              </a:rPr>
              <a:t>  </a:t>
            </a:r>
            <a:endParaRPr lang="pt-BR" sz="4400" dirty="0">
              <a:solidFill>
                <a:srgbClr val="5CC49F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1098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>
            <a:off x="10594357" y="4558839"/>
            <a:ext cx="947651" cy="63176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3" t="73142" r="66026" b="14070"/>
          <a:stretch/>
        </p:blipFill>
        <p:spPr>
          <a:xfrm>
            <a:off x="4114337" y="4738253"/>
            <a:ext cx="357189" cy="63176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7548" b="14070"/>
          <a:stretch/>
        </p:blipFill>
        <p:spPr>
          <a:xfrm>
            <a:off x="4551217" y="4882204"/>
            <a:ext cx="471054" cy="63176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19545400">
            <a:off x="6841600" y="5054137"/>
            <a:ext cx="947651" cy="63176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789"/>
            <a:ext cx="12192000" cy="59882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9" t="65359" r="35581" b="482"/>
          <a:stretch/>
        </p:blipFill>
        <p:spPr>
          <a:xfrm>
            <a:off x="5413433" y="4582763"/>
            <a:ext cx="2272959" cy="23999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t="66564" r="79422" b="-723"/>
          <a:stretch/>
        </p:blipFill>
        <p:spPr>
          <a:xfrm>
            <a:off x="436880" y="4582763"/>
            <a:ext cx="1919778" cy="239992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"/>
                    </a14:imgEffect>
                    <a14:imgEffect>
                      <a14:colorTemperature colorTemp="4706"/>
                    </a14:imgEffect>
                    <a14:imgEffect>
                      <a14:saturation sat="66000"/>
                    </a14:imgEffect>
                    <a14:imgEffect>
                      <a14:brightnessContrast bright="27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38984" r="56612" b="30055"/>
          <a:stretch/>
        </p:blipFill>
        <p:spPr>
          <a:xfrm>
            <a:off x="2343846" y="3723103"/>
            <a:ext cx="2597953" cy="18038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>
            <a:off x="4879571" y="4962698"/>
            <a:ext cx="947651" cy="63176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20557862">
            <a:off x="54465" y="5089742"/>
            <a:ext cx="947651" cy="63176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240450" flipH="1">
            <a:off x="9628908" y="4566320"/>
            <a:ext cx="947651" cy="63176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t="73142" r="62810" b="14070"/>
          <a:stretch/>
        </p:blipFill>
        <p:spPr>
          <a:xfrm rot="632920" flipH="1">
            <a:off x="10357214" y="4526384"/>
            <a:ext cx="329936" cy="63176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t="73142" r="62810" b="14070"/>
          <a:stretch/>
        </p:blipFill>
        <p:spPr>
          <a:xfrm rot="20967080">
            <a:off x="9433908" y="4558840"/>
            <a:ext cx="329936" cy="631767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4570344" y="397565"/>
            <a:ext cx="3051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DIAGRAMA</a:t>
            </a:r>
          </a:p>
        </p:txBody>
      </p:sp>
      <p:sp>
        <p:nvSpPr>
          <p:cNvPr id="22" name="Elipse 21"/>
          <p:cNvSpPr/>
          <p:nvPr/>
        </p:nvSpPr>
        <p:spPr>
          <a:xfrm>
            <a:off x="731032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3188516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2</a:t>
            </a:r>
          </a:p>
        </p:txBody>
      </p:sp>
      <p:sp>
        <p:nvSpPr>
          <p:cNvPr id="24" name="Elipse 23"/>
          <p:cNvSpPr/>
          <p:nvPr/>
        </p:nvSpPr>
        <p:spPr>
          <a:xfrm>
            <a:off x="5646000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3</a:t>
            </a:r>
          </a:p>
        </p:txBody>
      </p:sp>
      <p:sp>
        <p:nvSpPr>
          <p:cNvPr id="25" name="Elipse 24"/>
          <p:cNvSpPr/>
          <p:nvPr/>
        </p:nvSpPr>
        <p:spPr>
          <a:xfrm>
            <a:off x="8103484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4</a:t>
            </a:r>
          </a:p>
        </p:txBody>
      </p:sp>
      <p:sp>
        <p:nvSpPr>
          <p:cNvPr id="26" name="Elipse 25"/>
          <p:cNvSpPr/>
          <p:nvPr/>
        </p:nvSpPr>
        <p:spPr>
          <a:xfrm>
            <a:off x="10560968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5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01087" y="3021392"/>
            <a:ext cx="11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Instalar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2980824" y="3026414"/>
            <a:ext cx="131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Registrar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500454" y="3021393"/>
            <a:ext cx="119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Analisar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8201981" y="3021393"/>
            <a:ext cx="703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Agir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10522182" y="3021393"/>
            <a:ext cx="9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Colher</a:t>
            </a:r>
          </a:p>
        </p:txBody>
      </p:sp>
      <p:pic>
        <p:nvPicPr>
          <p:cNvPr id="1026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8" t="65247" r="55458" b="9105"/>
          <a:stretch/>
        </p:blipFill>
        <p:spPr bwMode="auto">
          <a:xfrm>
            <a:off x="904559" y="111333"/>
            <a:ext cx="2283958" cy="11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61" t="65247" r="10024" b="9105"/>
          <a:stretch/>
        </p:blipFill>
        <p:spPr bwMode="auto">
          <a:xfrm>
            <a:off x="7478561" y="958714"/>
            <a:ext cx="2340324" cy="95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ck out the best Flaticon summer resources of the week - Freepik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780"/>
                    </a14:imgEffect>
                    <a14:imgEffect>
                      <a14:saturation sat="5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84" t="4096" r="38722" b="67690"/>
          <a:stretch/>
        </p:blipFill>
        <p:spPr bwMode="auto">
          <a:xfrm flipH="1">
            <a:off x="11216830" y="-360326"/>
            <a:ext cx="1302707" cy="151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5" t="65359" r="20580" b="482"/>
          <a:stretch/>
        </p:blipFill>
        <p:spPr>
          <a:xfrm>
            <a:off x="8084746" y="4565938"/>
            <a:ext cx="1747318" cy="2399928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34" t="65359" r="5304" b="482"/>
          <a:stretch/>
        </p:blipFill>
        <p:spPr>
          <a:xfrm>
            <a:off x="10864157" y="4561403"/>
            <a:ext cx="1153275" cy="23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6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/>
          <a:stretch/>
        </p:blipFill>
        <p:spPr>
          <a:xfrm>
            <a:off x="0" y="4903931"/>
            <a:ext cx="3855179" cy="1960443"/>
          </a:xfrm>
          <a:prstGeom prst="rect">
            <a:avLst/>
          </a:prstGeom>
        </p:spPr>
      </p:pic>
      <p:pic>
        <p:nvPicPr>
          <p:cNvPr id="16" name="Picture 16" descr="A close up of a womans face&#10;&#10;Description generated with high confidence">
            <a:extLst>
              <a:ext uri="{FF2B5EF4-FFF2-40B4-BE49-F238E27FC236}">
                <a16:creationId xmlns:a16="http://schemas.microsoft.com/office/drawing/2014/main" id="{714AFA8A-7B9E-4893-80D0-A71026348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39" y="88090"/>
            <a:ext cx="3409950" cy="3076471"/>
          </a:xfrm>
          <a:prstGeom prst="rect">
            <a:avLst/>
          </a:prstGeom>
        </p:spPr>
      </p:pic>
      <p:pic>
        <p:nvPicPr>
          <p:cNvPr id="8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C1E4709-394D-4155-AFAD-B0A48876F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52" t="25131" r="19929" b="36126"/>
          <a:stretch/>
        </p:blipFill>
        <p:spPr>
          <a:xfrm>
            <a:off x="5325288" y="326755"/>
            <a:ext cx="1538068" cy="6900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3BDD4-C646-48F0-A4A5-AE13BA365DB5}"/>
              </a:ext>
            </a:extLst>
          </p:cNvPr>
          <p:cNvSpPr txBox="1"/>
          <p:nvPr/>
        </p:nvSpPr>
        <p:spPr>
          <a:xfrm>
            <a:off x="8766579" y="2561676"/>
            <a:ext cx="16192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 err="1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Usuário</a:t>
            </a:r>
            <a:endParaRPr lang="en-US" b="1" dirty="0">
              <a:solidFill>
                <a:srgbClr val="AEDAA5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D8648-F77B-4A05-8BE5-C74BB625783E}"/>
              </a:ext>
            </a:extLst>
          </p:cNvPr>
          <p:cNvSpPr txBox="1"/>
          <p:nvPr/>
        </p:nvSpPr>
        <p:spPr>
          <a:xfrm>
            <a:off x="2309003" y="10126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Verdana"/>
                <a:ea typeface="Verdana"/>
                <a:cs typeface="Verdana"/>
              </a:rPr>
              <a:t>Nuvem</a:t>
            </a:r>
            <a:endParaRPr lang="en-US" b="1" dirty="0">
              <a:latin typeface="Verdana"/>
              <a:ea typeface="Verdana"/>
              <a:cs typeface="Verdana"/>
            </a:endParaRPr>
          </a:p>
        </p:txBody>
      </p:sp>
      <p:pic>
        <p:nvPicPr>
          <p:cNvPr id="10" name="Picture 10" descr="A picture containing brush&#10;&#10;Description generated with very high confidence">
            <a:extLst>
              <a:ext uri="{FF2B5EF4-FFF2-40B4-BE49-F238E27FC236}">
                <a16:creationId xmlns:a16="http://schemas.microsoft.com/office/drawing/2014/main" id="{6DCB24A5-8BDD-478D-9DE9-05BC7E33EF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46" t="10526" r="9357" b="23392"/>
          <a:stretch/>
        </p:blipFill>
        <p:spPr>
          <a:xfrm rot="18986714">
            <a:off x="1628093" y="3959101"/>
            <a:ext cx="860586" cy="888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D80525-A6B6-430D-8E3F-A39CA0004183}"/>
              </a:ext>
            </a:extLst>
          </p:cNvPr>
          <p:cNvSpPr txBox="1"/>
          <p:nvPr/>
        </p:nvSpPr>
        <p:spPr>
          <a:xfrm>
            <a:off x="1927589" y="6383230"/>
            <a:ext cx="1120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51A2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Calibri"/>
              </a:rPr>
              <a:t>Sensor</a:t>
            </a:r>
            <a:r>
              <a:rPr lang="en-US" b="1" dirty="0">
                <a:solidFill>
                  <a:srgbClr val="AEDAA5"/>
                </a:solidFill>
                <a:latin typeface="Verdana"/>
                <a:ea typeface="Verdana"/>
                <a:cs typeface="Calibri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CECA0-3087-4F81-802B-3BC3AD108189}"/>
              </a:ext>
            </a:extLst>
          </p:cNvPr>
          <p:cNvSpPr txBox="1"/>
          <p:nvPr/>
        </p:nvSpPr>
        <p:spPr>
          <a:xfrm>
            <a:off x="2821337" y="2377010"/>
            <a:ext cx="23881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Emissão</a:t>
            </a:r>
            <a:r>
              <a:rPr lang="en-US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 de Dados Para a </a:t>
            </a:r>
            <a:r>
              <a:rPr lang="en-US" err="1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Nuvem</a:t>
            </a:r>
            <a:endParaRPr lang="en-US">
              <a:solidFill>
                <a:srgbClr val="AEDAA5"/>
              </a:solidFill>
              <a:latin typeface="Verdana"/>
              <a:ea typeface="Verdana"/>
              <a:cs typeface="Verdana"/>
            </a:endParaRPr>
          </a:p>
        </p:txBody>
      </p:sp>
      <p:grpSp>
        <p:nvGrpSpPr>
          <p:cNvPr id="12" name="Agrupar 11"/>
          <p:cNvGrpSpPr/>
          <p:nvPr/>
        </p:nvGrpSpPr>
        <p:grpSpPr>
          <a:xfrm>
            <a:off x="4958074" y="4138010"/>
            <a:ext cx="3583930" cy="2218762"/>
            <a:chOff x="3676717" y="3709941"/>
            <a:chExt cx="4342634" cy="26548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4A9DE6-7886-41FA-A079-6E14435DA1C0}"/>
                </a:ext>
              </a:extLst>
            </p:cNvPr>
            <p:cNvGrpSpPr/>
            <p:nvPr/>
          </p:nvGrpSpPr>
          <p:grpSpPr>
            <a:xfrm>
              <a:off x="3676717" y="3709941"/>
              <a:ext cx="4342634" cy="2654864"/>
              <a:chOff x="6072335" y="887451"/>
              <a:chExt cx="5642517" cy="3710965"/>
            </a:xfrm>
          </p:grpSpPr>
          <p:pic>
            <p:nvPicPr>
              <p:cNvPr id="50" name="Picture 50" descr="A screen shot of a computer&#10;&#10;Description generated with very high confidence">
                <a:extLst>
                  <a:ext uri="{FF2B5EF4-FFF2-40B4-BE49-F238E27FC236}">
                    <a16:creationId xmlns:a16="http://schemas.microsoft.com/office/drawing/2014/main" id="{91FD2F17-E612-4C79-9747-8F9192848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2335" y="1419856"/>
                <a:ext cx="5642517" cy="317856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D8CA1D-67A8-40A1-98E3-F1F556E9BEBA}"/>
                  </a:ext>
                </a:extLst>
              </p:cNvPr>
              <p:cNvSpPr txBox="1"/>
              <p:nvPr/>
            </p:nvSpPr>
            <p:spPr>
              <a:xfrm>
                <a:off x="6963406" y="2035262"/>
                <a:ext cx="3634729" cy="51476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 err="1">
                    <a:latin typeface="Verdana"/>
                    <a:ea typeface="Verdana"/>
                    <a:cs typeface="Verdana"/>
                  </a:rPr>
                  <a:t>Análise-Histórico</a:t>
                </a:r>
                <a:endParaRPr lang="en-US" dirty="0"/>
              </a:p>
            </p:txBody>
          </p:sp>
          <p:pic>
            <p:nvPicPr>
              <p:cNvPr id="52" name="Picture 5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F192708B-B5F1-4311-B13A-1B18DBFFE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71671" y="887451"/>
                <a:ext cx="1905000" cy="1905000"/>
              </a:xfrm>
              <a:prstGeom prst="rect">
                <a:avLst/>
              </a:prstGeom>
            </p:spPr>
          </p:pic>
          <p:pic>
            <p:nvPicPr>
              <p:cNvPr id="58" name="Picture 58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1960D12-56A1-4757-9C07-756E9462D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3768" y="1565817"/>
                <a:ext cx="538977" cy="538977"/>
              </a:xfrm>
              <a:prstGeom prst="rect">
                <a:avLst/>
              </a:prstGeom>
            </p:spPr>
          </p:pic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798CC52-766E-4225-8A9F-EE7ED3310545}"/>
                  </a:ext>
                </a:extLst>
              </p:cNvPr>
              <p:cNvCxnSpPr/>
              <p:nvPr/>
            </p:nvCxnSpPr>
            <p:spPr>
              <a:xfrm>
                <a:off x="6503019" y="2033240"/>
                <a:ext cx="4887949" cy="9292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Picture 6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C4AC2AB9-0F69-4533-B4A3-5173C222A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1107" y="1685693"/>
                <a:ext cx="308519" cy="299225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A31EE17-B171-40C5-A466-2388D2FA3AF7}"/>
                </a:ext>
              </a:extLst>
            </p:cNvPr>
            <p:cNvGrpSpPr/>
            <p:nvPr/>
          </p:nvGrpSpPr>
          <p:grpSpPr>
            <a:xfrm>
              <a:off x="3924282" y="4626405"/>
              <a:ext cx="3739927" cy="1730190"/>
              <a:chOff x="3871730" y="4678957"/>
              <a:chExt cx="3739927" cy="1730190"/>
            </a:xfrm>
          </p:grpSpPr>
          <p:pic>
            <p:nvPicPr>
              <p:cNvPr id="2" name="Picture 2" descr="A close up of a flower&#10;&#10;Description generated with high confidence">
                <a:extLst>
                  <a:ext uri="{FF2B5EF4-FFF2-40B4-BE49-F238E27FC236}">
                    <a16:creationId xmlns:a16="http://schemas.microsoft.com/office/drawing/2014/main" id="{BCBFBA35-3C24-48ED-9EDF-2987BADF1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815" r="12963" b="17172"/>
              <a:stretch/>
            </p:blipFill>
            <p:spPr>
              <a:xfrm>
                <a:off x="4083070" y="4879687"/>
                <a:ext cx="724831" cy="762817"/>
              </a:xfrm>
              <a:prstGeom prst="rect">
                <a:avLst/>
              </a:prstGeom>
            </p:spPr>
          </p:pic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05DBDA1-8B02-48EF-956D-69306D5423EF}"/>
                  </a:ext>
                </a:extLst>
              </p:cNvPr>
              <p:cNvCxnSpPr/>
              <p:nvPr/>
            </p:nvCxnSpPr>
            <p:spPr>
              <a:xfrm>
                <a:off x="5001341" y="6016517"/>
                <a:ext cx="421341" cy="1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FFA9B1D-A089-4905-AA73-92064C23F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6756" y="5863033"/>
                <a:ext cx="625960" cy="5155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6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2EAF239-B775-47B8-BD2E-CFB14AB26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1467" y="4678957"/>
                <a:ext cx="1730190" cy="173019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B34077-0A1A-4850-BE82-BDAC9832A05A}"/>
                  </a:ext>
                </a:extLst>
              </p:cNvPr>
              <p:cNvSpPr txBox="1"/>
              <p:nvPr/>
            </p:nvSpPr>
            <p:spPr>
              <a:xfrm>
                <a:off x="3871730" y="5691253"/>
                <a:ext cx="851648" cy="36827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 dirty="0">
                    <a:solidFill>
                      <a:srgbClr val="AEDAA5"/>
                    </a:solidFill>
                    <a:latin typeface="Verdana"/>
                    <a:ea typeface="Verdana"/>
                    <a:cs typeface="Verdana"/>
                  </a:rPr>
                  <a:t>S</a:t>
                </a:r>
                <a:r>
                  <a:rPr lang="en-US" sz="1400" b="1" dirty="0">
                    <a:solidFill>
                      <a:srgbClr val="AEDAA5"/>
                    </a:solidFill>
                    <a:latin typeface="Verdana"/>
                    <a:ea typeface="Verdana"/>
                    <a:cs typeface="Calibri"/>
                  </a:rPr>
                  <a:t>OJA</a:t>
                </a:r>
                <a:endParaRPr lang="en-US" sz="1400" dirty="0">
                  <a:solidFill>
                    <a:srgbClr val="000000"/>
                  </a:solidFill>
                  <a:latin typeface="Calibri" panose="020F0502020204030204"/>
                  <a:ea typeface="Verdana"/>
                  <a:cs typeface="Calibri"/>
                </a:endParaRPr>
              </a:p>
            </p:txBody>
          </p:sp>
          <p:pic>
            <p:nvPicPr>
              <p:cNvPr id="19" name="Picture 19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8473E90D-D16A-40D2-A959-9C05C835C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3726" y="5007125"/>
                <a:ext cx="583267" cy="592231"/>
              </a:xfrm>
              <a:prstGeom prst="rect">
                <a:avLst/>
              </a:prstGeom>
            </p:spPr>
          </p:pic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FBDF354-33E5-4140-B6B5-4B1FE87C5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21" y="5935834"/>
                <a:ext cx="625960" cy="5155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A0ECF74-ADEB-45DC-8AA2-15D381955E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748" y="5765697"/>
                <a:ext cx="587860" cy="5155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A3C6DD-3ECC-4F87-974C-E8233C6779B1}"/>
              </a:ext>
            </a:extLst>
          </p:cNvPr>
          <p:cNvGrpSpPr/>
          <p:nvPr/>
        </p:nvGrpSpPr>
        <p:grpSpPr>
          <a:xfrm>
            <a:off x="8600492" y="4097461"/>
            <a:ext cx="3587918" cy="2260580"/>
            <a:chOff x="3736998" y="3972931"/>
            <a:chExt cx="4342634" cy="276081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499C1C8-0B8C-4ACE-A903-4CB732C28389}"/>
                </a:ext>
              </a:extLst>
            </p:cNvPr>
            <p:cNvGrpSpPr/>
            <p:nvPr/>
          </p:nvGrpSpPr>
          <p:grpSpPr>
            <a:xfrm>
              <a:off x="3736998" y="3972931"/>
              <a:ext cx="4342634" cy="2760818"/>
              <a:chOff x="6130577" y="776942"/>
              <a:chExt cx="5642516" cy="3859067"/>
            </a:xfrm>
          </p:grpSpPr>
          <p:pic>
            <p:nvPicPr>
              <p:cNvPr id="49" name="Picture 50" descr="A screen shot of a computer&#10;&#10;Description generated with very high confidence">
                <a:extLst>
                  <a:ext uri="{FF2B5EF4-FFF2-40B4-BE49-F238E27FC236}">
                    <a16:creationId xmlns:a16="http://schemas.microsoft.com/office/drawing/2014/main" id="{EF27B530-8C07-45D3-AFCF-ECC983E36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0577" y="1457448"/>
                <a:ext cx="5642516" cy="317856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923F68-3BF8-4F79-B38A-D7BDAEED41F4}"/>
                  </a:ext>
                </a:extLst>
              </p:cNvPr>
              <p:cNvSpPr txBox="1"/>
              <p:nvPr/>
            </p:nvSpPr>
            <p:spPr>
              <a:xfrm>
                <a:off x="6894103" y="2025231"/>
                <a:ext cx="4097109" cy="11033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100" b="1" dirty="0" err="1">
                    <a:latin typeface="Verdana"/>
                    <a:ea typeface="Verdana"/>
                    <a:cs typeface="Verdana"/>
                  </a:rPr>
                  <a:t>Leitura</a:t>
                </a:r>
                <a:r>
                  <a:rPr lang="en-US" sz="1100" b="1" dirty="0">
                    <a:latin typeface="Verdana"/>
                    <a:ea typeface="Verdana"/>
                    <a:cs typeface="Verdana"/>
                  </a:rPr>
                  <a:t> dos Dados </a:t>
                </a:r>
                <a:r>
                  <a:rPr lang="en-US" sz="1100" b="1" dirty="0" err="1">
                    <a:latin typeface="Verdana"/>
                    <a:ea typeface="Verdana"/>
                    <a:cs typeface="Verdana"/>
                  </a:rPr>
                  <a:t>em</a:t>
                </a:r>
                <a:r>
                  <a:rPr lang="en-US" sz="1100" b="1" dirty="0">
                    <a:latin typeface="Verdana"/>
                    <a:ea typeface="Verdana"/>
                    <a:cs typeface="Verdana"/>
                  </a:rPr>
                  <a:t> Tempo Real</a:t>
                </a:r>
                <a:endParaRPr lang="en-US" sz="1100" dirty="0">
                  <a:ea typeface="+mn-lt"/>
                  <a:cs typeface="+mn-lt"/>
                </a:endParaRPr>
              </a:p>
              <a:p>
                <a:pPr algn="ctr"/>
                <a:endParaRPr lang="en-US" sz="1400" b="1">
                  <a:latin typeface="Verdana"/>
                  <a:ea typeface="Verdana"/>
                  <a:cs typeface="Verdana"/>
                </a:endParaRPr>
              </a:p>
            </p:txBody>
          </p:sp>
          <p:pic>
            <p:nvPicPr>
              <p:cNvPr id="56" name="Picture 5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FB167F12-4E56-4A47-B548-9C6FD3919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56300" y="776942"/>
                <a:ext cx="2001633" cy="2139188"/>
              </a:xfrm>
              <a:prstGeom prst="rect">
                <a:avLst/>
              </a:prstGeom>
            </p:spPr>
          </p:pic>
          <p:pic>
            <p:nvPicPr>
              <p:cNvPr id="57" name="Picture 58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4BA3F191-B343-43EC-A8DB-F5472E479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3768" y="1565817"/>
                <a:ext cx="538977" cy="538977"/>
              </a:xfrm>
              <a:prstGeom prst="rect">
                <a:avLst/>
              </a:prstGeom>
            </p:spPr>
          </p:pic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654D727-9C4D-4BEA-A3FB-CCD9DB1CB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019" y="2033240"/>
                <a:ext cx="4887949" cy="9292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DAB50D9-F7EB-4757-8EEF-8AEA439AE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1107" y="1685693"/>
                <a:ext cx="308519" cy="299225"/>
              </a:xfrm>
              <a:prstGeom prst="rect">
                <a:avLst/>
              </a:prstGeom>
            </p:spPr>
          </p:pic>
        </p:grpSp>
        <p:pic>
          <p:nvPicPr>
            <p:cNvPr id="29" name="Picture 3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E5E75AA-88A5-4349-95DD-35B01B764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38247" b="70606"/>
            <a:stretch/>
          </p:blipFill>
          <p:spPr>
            <a:xfrm>
              <a:off x="3878580" y="5290566"/>
              <a:ext cx="1693994" cy="757973"/>
            </a:xfrm>
            <a:prstGeom prst="rect">
              <a:avLst/>
            </a:prstGeom>
          </p:spPr>
        </p:pic>
        <p:pic>
          <p:nvPicPr>
            <p:cNvPr id="69" name="Picture 3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14C0881-DBD7-4436-9F94-2E99D47F4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7608" t="37711" r="10709" b="37371"/>
            <a:stretch/>
          </p:blipFill>
          <p:spPr>
            <a:xfrm>
              <a:off x="5981699" y="5390782"/>
              <a:ext cx="320488" cy="64255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5D0FA4-6B91-4DA3-922C-CDCBB84BB550}"/>
                </a:ext>
              </a:extLst>
            </p:cNvPr>
            <p:cNvSpPr txBox="1"/>
            <p:nvPr/>
          </p:nvSpPr>
          <p:spPr>
            <a:xfrm>
              <a:off x="4042410" y="6035041"/>
              <a:ext cx="3710939" cy="3007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chemeClr val="accent1">
                      <a:lumMod val="75000"/>
                    </a:schemeClr>
                  </a:solidFill>
                  <a:latin typeface="Verdana"/>
                  <a:ea typeface="Verdana"/>
                  <a:cs typeface="Verdana"/>
                </a:rPr>
                <a:t>80%           Nublado         20°C         Sensor</a:t>
              </a:r>
              <a:r>
                <a:rPr lang="en-US" sz="1000">
                  <a:solidFill>
                    <a:schemeClr val="accent1">
                      <a:lumMod val="75000"/>
                    </a:schemeClr>
                  </a:solidFill>
                  <a:latin typeface="Verdana"/>
                  <a:ea typeface="Verdana"/>
                  <a:cs typeface="Verdana"/>
                </a:rPr>
                <a:t>:A1</a:t>
              </a:r>
            </a:p>
          </p:txBody>
        </p:sp>
        <p:pic>
          <p:nvPicPr>
            <p:cNvPr id="72" name="Picture 72" descr="A picture containing circuit&#10;&#10;Description generated with very high confidence">
              <a:extLst>
                <a:ext uri="{FF2B5EF4-FFF2-40B4-BE49-F238E27FC236}">
                  <a16:creationId xmlns:a16="http://schemas.microsoft.com/office/drawing/2014/main" id="{6B51F60C-7D80-4EB4-90FB-9A045A725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5000" t="26045" r="34028" b="38521"/>
            <a:stretch/>
          </p:blipFill>
          <p:spPr>
            <a:xfrm>
              <a:off x="6957060" y="5391325"/>
              <a:ext cx="438156" cy="660322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1D7167-EBF9-4E46-97AD-201B0626B081}"/>
              </a:ext>
            </a:extLst>
          </p:cNvPr>
          <p:cNvCxnSpPr/>
          <p:nvPr/>
        </p:nvCxnSpPr>
        <p:spPr>
          <a:xfrm flipH="1">
            <a:off x="9724770" y="3034052"/>
            <a:ext cx="7231" cy="1175711"/>
          </a:xfrm>
          <a:prstGeom prst="straightConnector1">
            <a:avLst/>
          </a:prstGeom>
          <a:ln w="28575">
            <a:solidFill>
              <a:srgbClr val="AEDAA5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B45C4C-7646-44A4-B2E7-6886B2D7A3FF}"/>
              </a:ext>
            </a:extLst>
          </p:cNvPr>
          <p:cNvCxnSpPr/>
          <p:nvPr/>
        </p:nvCxnSpPr>
        <p:spPr>
          <a:xfrm flipH="1">
            <a:off x="8157036" y="3031425"/>
            <a:ext cx="1309467" cy="1178338"/>
          </a:xfrm>
          <a:prstGeom prst="straightConnector1">
            <a:avLst/>
          </a:prstGeom>
          <a:ln w="28575">
            <a:solidFill>
              <a:srgbClr val="AEDAA5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5" name="Picture 10" descr="A picture containing brush&#10;&#10;Description generated with very high confidence">
            <a:extLst>
              <a:ext uri="{FF2B5EF4-FFF2-40B4-BE49-F238E27FC236}">
                <a16:creationId xmlns:a16="http://schemas.microsoft.com/office/drawing/2014/main" id="{A7B27689-5C3D-40E9-B114-4A7F5F301C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46" t="10526" r="9357" b="23392"/>
          <a:stretch/>
        </p:blipFill>
        <p:spPr>
          <a:xfrm rot="19039852">
            <a:off x="6875298" y="1363418"/>
            <a:ext cx="860586" cy="88847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AE5CEF-52C5-4B7F-9938-5419673826F5}"/>
              </a:ext>
            </a:extLst>
          </p:cNvPr>
          <p:cNvCxnSpPr/>
          <p:nvPr/>
        </p:nvCxnSpPr>
        <p:spPr>
          <a:xfrm>
            <a:off x="628650" y="3429000"/>
            <a:ext cx="9525" cy="1219200"/>
          </a:xfrm>
          <a:prstGeom prst="straightConnector1">
            <a:avLst/>
          </a:prstGeom>
          <a:ln w="28575">
            <a:solidFill>
              <a:srgbClr val="9ADBA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123807-35CA-4792-95B8-71BB1498D1A7}"/>
              </a:ext>
            </a:extLst>
          </p:cNvPr>
          <p:cNvGrpSpPr/>
          <p:nvPr/>
        </p:nvGrpSpPr>
        <p:grpSpPr>
          <a:xfrm>
            <a:off x="180975" y="2333625"/>
            <a:ext cx="1210296" cy="914400"/>
            <a:chOff x="228600" y="1876425"/>
            <a:chExt cx="1190625" cy="9144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BF1BC1-AFC6-461F-9CEF-63BB8FCEB3F7}"/>
                </a:ext>
              </a:extLst>
            </p:cNvPr>
            <p:cNvSpPr/>
            <p:nvPr/>
          </p:nvSpPr>
          <p:spPr>
            <a:xfrm>
              <a:off x="228600" y="1876425"/>
              <a:ext cx="914400" cy="914400"/>
            </a:xfrm>
            <a:prstGeom prst="ellipse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1D11D7-2391-4294-82AC-2391517F5F1E}"/>
                </a:ext>
              </a:extLst>
            </p:cNvPr>
            <p:cNvSpPr txBox="1"/>
            <p:nvPr/>
          </p:nvSpPr>
          <p:spPr>
            <a:xfrm>
              <a:off x="228600" y="2152650"/>
              <a:ext cx="119062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b="1">
                  <a:solidFill>
                    <a:schemeClr val="bg1"/>
                  </a:solidFill>
                  <a:latin typeface="Verdana"/>
                  <a:ea typeface="Verdana"/>
                  <a:cs typeface="Verdana"/>
                </a:rPr>
                <a:t>SOJA</a:t>
              </a:r>
              <a:endParaRPr lang="en-US" sz="2000">
                <a:solidFill>
                  <a:schemeClr val="bg1"/>
                </a:solidFill>
                <a:cs typeface="Calibri"/>
              </a:endParaRPr>
            </a:p>
          </p:txBody>
        </p:sp>
      </p:grp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4" t="27054" r="34282" b="40229"/>
          <a:stretch/>
        </p:blipFill>
        <p:spPr>
          <a:xfrm>
            <a:off x="1247248" y="6295899"/>
            <a:ext cx="359241" cy="543994"/>
          </a:xfrm>
          <a:prstGeom prst="rect">
            <a:avLst/>
          </a:prstGeom>
        </p:spPr>
      </p:pic>
      <p:grpSp>
        <p:nvGrpSpPr>
          <p:cNvPr id="53" name="Agrupar 52"/>
          <p:cNvGrpSpPr/>
          <p:nvPr/>
        </p:nvGrpSpPr>
        <p:grpSpPr>
          <a:xfrm>
            <a:off x="1786555" y="1475780"/>
            <a:ext cx="4600716" cy="2309119"/>
            <a:chOff x="1786555" y="1475780"/>
            <a:chExt cx="4600716" cy="23091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6AB79E-327B-4450-8BBF-6952A90FAAA4}"/>
                </a:ext>
              </a:extLst>
            </p:cNvPr>
            <p:cNvGrpSpPr/>
            <p:nvPr/>
          </p:nvGrpSpPr>
          <p:grpSpPr>
            <a:xfrm>
              <a:off x="1786555" y="1475780"/>
              <a:ext cx="4600716" cy="1540547"/>
              <a:chOff x="1374739" y="1539654"/>
              <a:chExt cx="5559939" cy="1836382"/>
            </a:xfrm>
          </p:grpSpPr>
          <p:pic>
            <p:nvPicPr>
              <p:cNvPr id="30" name="Picture 42" descr="A picture containing room, drawing&#10;&#10;Description generated with very high confidence">
                <a:extLst>
                  <a:ext uri="{FF2B5EF4-FFF2-40B4-BE49-F238E27FC236}">
                    <a16:creationId xmlns:a16="http://schemas.microsoft.com/office/drawing/2014/main" id="{FB1C035C-7D95-4CA0-BC32-47311DD46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4739" y="1539654"/>
                <a:ext cx="4908395" cy="1836382"/>
              </a:xfrm>
              <a:prstGeom prst="rect">
                <a:avLst/>
              </a:prstGeom>
            </p:spPr>
          </p:pic>
          <p:pic>
            <p:nvPicPr>
              <p:cNvPr id="31" name="Picture 42" descr="A picture containing room, drawing&#10;&#10;Description generated with very high confidence">
                <a:extLst>
                  <a:ext uri="{FF2B5EF4-FFF2-40B4-BE49-F238E27FC236}">
                    <a16:creationId xmlns:a16="http://schemas.microsoft.com/office/drawing/2014/main" id="{0E0B9604-D4E1-4BCD-AA38-F6D4C8FA4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61609" r="-183" b="38892"/>
              <a:stretch/>
            </p:blipFill>
            <p:spPr>
              <a:xfrm>
                <a:off x="5041304" y="1539654"/>
                <a:ext cx="1893374" cy="1122171"/>
              </a:xfrm>
              <a:prstGeom prst="rect">
                <a:avLst/>
              </a:prstGeom>
            </p:spPr>
          </p:pic>
        </p:grpSp>
        <p:sp>
          <p:nvSpPr>
            <p:cNvPr id="51" name="Retângulo 50"/>
            <p:cNvSpPr/>
            <p:nvPr/>
          </p:nvSpPr>
          <p:spPr>
            <a:xfrm>
              <a:off x="1855599" y="2965749"/>
              <a:ext cx="356400" cy="819150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063414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6150" y="4443663"/>
            <a:ext cx="8020945" cy="98574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Bahnschrift SemiBold SemiConden"/>
                <a:ea typeface="+mj-ea"/>
                <a:cs typeface="+mj-cs"/>
              </a:rPr>
              <a:t>Planejamento do projeto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CC37594-74AE-47E1-96E5-BD8533D3ED2A}"/>
              </a:ext>
            </a:extLst>
          </p:cNvPr>
          <p:cNvSpPr/>
          <p:nvPr/>
        </p:nvSpPr>
        <p:spPr>
          <a:xfrm>
            <a:off x="0" y="5429409"/>
            <a:ext cx="9785897" cy="663743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944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2870400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0" t="15298" r="15013" b="15624"/>
          <a:stretch/>
        </p:blipFill>
        <p:spPr>
          <a:xfrm>
            <a:off x="2998581" y="4349849"/>
            <a:ext cx="1927977" cy="19161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Retângulo 25"/>
          <p:cNvSpPr/>
          <p:nvPr/>
        </p:nvSpPr>
        <p:spPr>
          <a:xfrm>
            <a:off x="7877907" y="3464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25073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15727" y="1154640"/>
            <a:ext cx="2152996" cy="5320145"/>
          </a:xfrm>
          <a:prstGeom prst="rect">
            <a:avLst/>
          </a:prstGeom>
          <a:solidFill>
            <a:srgbClr val="9ADBA4"/>
          </a:solidFill>
          <a:ln w="28575">
            <a:solidFill>
              <a:srgbClr val="9AD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15906" r="16106" b="16294"/>
          <a:stretch/>
        </p:blipFill>
        <p:spPr>
          <a:xfrm>
            <a:off x="591317" y="1333958"/>
            <a:ext cx="1848800" cy="1848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4" t="16121" r="15874" b="16100"/>
          <a:stretch/>
        </p:blipFill>
        <p:spPr>
          <a:xfrm>
            <a:off x="2986969" y="1336778"/>
            <a:ext cx="1868594" cy="18567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2" t="15932" r="15866" b="15709"/>
          <a:stretch/>
        </p:blipFill>
        <p:spPr>
          <a:xfrm>
            <a:off x="5450765" y="1289271"/>
            <a:ext cx="1912141" cy="19042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15788" r="15652" b="15690"/>
          <a:stretch/>
        </p:blipFill>
        <p:spPr>
          <a:xfrm>
            <a:off x="5458682" y="4366000"/>
            <a:ext cx="1904224" cy="19002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0" name="CaixaDeTexto 29"/>
          <p:cNvSpPr txBox="1"/>
          <p:nvPr/>
        </p:nvSpPr>
        <p:spPr>
          <a:xfrm>
            <a:off x="2004900" y="-28958"/>
            <a:ext cx="388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INTEGRANTES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8500180" y="81847"/>
            <a:ext cx="3157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FERRAMENTAS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623" y="1336419"/>
            <a:ext cx="2850661" cy="484612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8849386" y="174827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divisão de tarefas</a:t>
            </a:r>
          </a:p>
        </p:txBody>
      </p:sp>
      <p:pic>
        <p:nvPicPr>
          <p:cNvPr id="2050" name="Picture 2" descr="Github Logo Png - Github, Transparent Png - kind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800" r="98400">
                        <a14:foregroundMark x1="48600" y1="51786" x2="48600" y2="51786"/>
                        <a14:foregroundMark x1="54000" y1="53929" x2="54000" y2="53929"/>
                        <a14:foregroundMark x1="54600" y1="40000" x2="54600" y2="40000"/>
                        <a14:foregroundMark x1="60000" y1="50357" x2="60000" y2="50357"/>
                        <a14:foregroundMark x1="66600" y1="48929" x2="66600" y2="48929"/>
                        <a14:foregroundMark x1="78600" y1="55357" x2="78600" y2="55357"/>
                        <a14:foregroundMark x1="90800" y1="59286" x2="90800" y2="59286"/>
                      </a14:backgroundRemoval>
                    </a14:imgEffect>
                    <a14:imgEffect>
                      <a14:colorTemperature colorTemp="114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86" b="20096"/>
          <a:stretch/>
        </p:blipFill>
        <p:spPr bwMode="auto">
          <a:xfrm>
            <a:off x="9176623" y="3086691"/>
            <a:ext cx="1974436" cy="6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/>
          <p:cNvSpPr txBox="1"/>
          <p:nvPr/>
        </p:nvSpPr>
        <p:spPr>
          <a:xfrm>
            <a:off x="8934326" y="3787999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compartilhamento</a:t>
            </a:r>
          </a:p>
        </p:txBody>
      </p:sp>
      <p:pic>
        <p:nvPicPr>
          <p:cNvPr id="2052" name="Picture 4" descr="수업 방해 없는 원활한 쌍방향 원격 수업을 위한 ZOOM 설정의 모든 것 ...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686" b="90052" l="1278" r="96965">
                        <a14:foregroundMark x1="41374" y1="42670" x2="41374" y2="42670"/>
                        <a14:foregroundMark x1="36901" y1="54188" x2="36901" y2="54188"/>
                        <a14:foregroundMark x1="48243" y1="51832" x2="48243" y2="51832"/>
                        <a14:foregroundMark x1="63898" y1="50785" x2="63898" y2="50785"/>
                        <a14:foregroundMark x1="77316" y1="43979" x2="77316" y2="43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96" b="28822"/>
          <a:stretch/>
        </p:blipFill>
        <p:spPr bwMode="auto">
          <a:xfrm>
            <a:off x="9144952" y="5125534"/>
            <a:ext cx="2037777" cy="67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ixaDeTexto 36"/>
          <p:cNvSpPr txBox="1"/>
          <p:nvPr/>
        </p:nvSpPr>
        <p:spPr>
          <a:xfrm>
            <a:off x="8934326" y="5770391"/>
            <a:ext cx="245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 de reuniões</a:t>
            </a:r>
          </a:p>
        </p:txBody>
      </p:sp>
      <p:pic>
        <p:nvPicPr>
          <p:cNvPr id="4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988517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3396329" y="3404406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Two arms illustration, Computer Icons Handshake, shake hands free ...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3" b="90000" l="0" r="100000">
                        <a14:foregroundMark x1="87429" y1="30857" x2="87429" y2="30857"/>
                        <a14:foregroundMark x1="30000" y1="69143" x2="30000" y2="69143"/>
                        <a14:foregroundMark x1="38286" y1="76571" x2="38286" y2="76571"/>
                        <a14:foregroundMark x1="17143" y1="63429" x2="17143" y2="63429"/>
                        <a14:foregroundMark x1="10571" y1="47714" x2="10571" y2="47714"/>
                        <a14:foregroundMark x1="64857" y1="33429" x2="64857" y2="33429"/>
                        <a14:backgroundMark x1="39429" y1="34857" x2="39429" y2="34857"/>
                        <a14:backgroundMark x1="52286" y1="76286" x2="49143" y2="73429"/>
                        <a14:backgroundMark x1="58000" y1="70571" x2="53714" y2="66286"/>
                        <a14:backgroundMark x1="65714" y1="61714" x2="63429" y2="59714"/>
                        <a14:backgroundMark x1="22571" y1="36571" x2="25429" y2="33429"/>
                        <a14:backgroundMark x1="27429" y1="40571" x2="30000" y2="39714"/>
                        <a14:backgroundMark x1="32571" y1="38571" x2="36286" y2="3628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05" b="16413"/>
          <a:stretch/>
        </p:blipFill>
        <p:spPr bwMode="auto">
          <a:xfrm>
            <a:off x="5867288" y="3459947"/>
            <a:ext cx="1049873" cy="70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6" y="3959238"/>
            <a:ext cx="2713789" cy="27137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8855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213" y="0"/>
            <a:ext cx="431409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794001" y="1121361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4794001" y="4087097"/>
            <a:ext cx="2918174" cy="1720734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94077" y="343674"/>
            <a:ext cx="41202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METODOLOGIA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445290" y="320348"/>
            <a:ext cx="187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9ADBA4"/>
                </a:solidFill>
                <a:latin typeface="Bahnschrift SemiBold SemiConden" panose="020B0502040204020203" pitchFamily="34" charset="0"/>
              </a:rPr>
              <a:t>GESTÃO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803053" y="2767281"/>
            <a:ext cx="245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Aprendizados Geral</a:t>
            </a:r>
          </a:p>
          <a:p>
            <a:pPr algn="ctr"/>
            <a:endParaRPr lang="pt-B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Sprints</a:t>
            </a:r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Semanais</a:t>
            </a:r>
          </a:p>
          <a:p>
            <a:pPr algn="ctr"/>
            <a:endParaRPr lang="pt-BR" sz="1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 Reuniões Semanais </a:t>
            </a:r>
          </a:p>
        </p:txBody>
      </p:sp>
      <p:pic>
        <p:nvPicPr>
          <p:cNvPr id="1034" name="Picture 10" descr="Outliers, Livro, Discussão Sobre O Livro Do Clube png transparente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43" b="90000" l="8333" r="90000">
                        <a14:foregroundMark x1="18444" y1="49048" x2="18444" y2="49048"/>
                        <a14:foregroundMark x1="13000" y1="57262" x2="13000" y2="57262"/>
                        <a14:foregroundMark x1="61667" y1="56429" x2="61667" y2="56429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7" t="9756" r="8737" b="12256"/>
          <a:stretch/>
        </p:blipFill>
        <p:spPr bwMode="auto">
          <a:xfrm>
            <a:off x="615819" y="5516016"/>
            <a:ext cx="1016788" cy="91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tângulo 35"/>
          <p:cNvSpPr/>
          <p:nvPr/>
        </p:nvSpPr>
        <p:spPr>
          <a:xfrm>
            <a:off x="8877270" y="2606040"/>
            <a:ext cx="2918174" cy="1645920"/>
          </a:xfrm>
          <a:prstGeom prst="rect">
            <a:avLst/>
          </a:prstGeom>
          <a:solidFill>
            <a:srgbClr val="9AD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4" name="Conector Angulado 33"/>
          <p:cNvCxnSpPr>
            <a:endCxn id="11" idx="1"/>
          </p:cNvCxnSpPr>
          <p:nvPr/>
        </p:nvCxnSpPr>
        <p:spPr>
          <a:xfrm flipV="1">
            <a:off x="3262083" y="1944321"/>
            <a:ext cx="1531918" cy="1484679"/>
          </a:xfrm>
          <a:prstGeom prst="bentConnector3">
            <a:avLst/>
          </a:prstGeom>
          <a:ln w="38100" cap="rnd">
            <a:solidFill>
              <a:srgbClr val="9ADBA4"/>
            </a:solidFill>
            <a:miter lim="800000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endCxn id="12" idx="1"/>
          </p:cNvCxnSpPr>
          <p:nvPr/>
        </p:nvCxnSpPr>
        <p:spPr>
          <a:xfrm>
            <a:off x="3262083" y="3429000"/>
            <a:ext cx="1531918" cy="1518464"/>
          </a:xfrm>
          <a:prstGeom prst="bentConnector3">
            <a:avLst/>
          </a:prstGeom>
          <a:ln w="38100">
            <a:solidFill>
              <a:srgbClr val="9ADB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stCxn id="11" idx="3"/>
            <a:endCxn id="36" idx="1"/>
          </p:cNvCxnSpPr>
          <p:nvPr/>
        </p:nvCxnSpPr>
        <p:spPr>
          <a:xfrm>
            <a:off x="7712175" y="1944321"/>
            <a:ext cx="1165095" cy="1484679"/>
          </a:xfrm>
          <a:prstGeom prst="bentConnector3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Angulado 41"/>
          <p:cNvCxnSpPr>
            <a:stCxn id="12" idx="3"/>
            <a:endCxn id="36" idx="1"/>
          </p:cNvCxnSpPr>
          <p:nvPr/>
        </p:nvCxnSpPr>
        <p:spPr>
          <a:xfrm flipV="1">
            <a:off x="7712175" y="3429000"/>
            <a:ext cx="1165095" cy="1518464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5247632" y="966679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Experiências boas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5249360" y="3913406"/>
            <a:ext cx="2010912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Experiências ruins 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9788733" y="2436763"/>
            <a:ext cx="1095247" cy="338554"/>
          </a:xfrm>
          <a:prstGeom prst="rect">
            <a:avLst/>
          </a:prstGeom>
          <a:solidFill>
            <a:srgbClr val="404040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Soluções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5023573" y="1528822"/>
            <a:ext cx="2459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Ajudar os colegas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Integração de todos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Superar Expectativas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5023573" y="4374755"/>
            <a:ext cx="245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Falta de organização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Fazer esse slide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Procrastinação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Dificuldades nas </a:t>
            </a:r>
            <a:r>
              <a:rPr lang="pt-BR" sz="1600" dirty="0" err="1">
                <a:solidFill>
                  <a:srgbClr val="404040"/>
                </a:solidFill>
                <a:latin typeface="Arial Rounded MT Bold" panose="020F0704030504030204" pitchFamily="34" charset="0"/>
              </a:rPr>
              <a:t>API’s</a:t>
            </a:r>
            <a:endParaRPr lang="pt-BR" sz="16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pt-BR" sz="1600" dirty="0" err="1">
                <a:solidFill>
                  <a:srgbClr val="404040"/>
                </a:solidFill>
                <a:latin typeface="Arial Rounded MT Bold" panose="020F0704030504030204" pitchFamily="34" charset="0"/>
              </a:rPr>
              <a:t>Azure</a:t>
            </a:r>
            <a:endParaRPr lang="pt-BR" sz="1600" dirty="0">
              <a:solidFill>
                <a:srgbClr val="4040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946516" y="3005807"/>
            <a:ext cx="2779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Responsabilidade coletiva</a:t>
            </a:r>
          </a:p>
          <a:p>
            <a:pPr algn="ctr"/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Incentivar colegas</a:t>
            </a:r>
          </a:p>
          <a:p>
            <a:pPr algn="ctr"/>
            <a:r>
              <a:rPr lang="pt-BR" sz="1600" dirty="0" err="1">
                <a:solidFill>
                  <a:srgbClr val="404040"/>
                </a:solidFill>
                <a:latin typeface="Arial Rounded MT Bold" panose="020F0704030504030204" pitchFamily="34" charset="0"/>
              </a:rPr>
              <a:t>Azure</a:t>
            </a:r>
            <a:r>
              <a:rPr lang="pt-BR" sz="1600" dirty="0">
                <a:solidFill>
                  <a:srgbClr val="404040"/>
                </a:solidFill>
                <a:latin typeface="Arial Rounded MT Bold" panose="020F0704030504030204" pitchFamily="34" charset="0"/>
              </a:rPr>
              <a:t> Individual</a:t>
            </a:r>
          </a:p>
        </p:txBody>
      </p:sp>
      <p:pic>
        <p:nvPicPr>
          <p:cNvPr id="1026" name="Picture 2" descr="Png File - Calendar Ios Icons Png Clipart (#1384937) - Pin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0" b="93478" l="3523" r="97614">
                        <a14:foregroundMark x1="33523" y1="17283" x2="32841" y2="9565"/>
                        <a14:foregroundMark x1="44886" y1="15435" x2="57955" y2="15652"/>
                        <a14:foregroundMark x1="69886" y1="7935" x2="69886" y2="23370"/>
                        <a14:foregroundMark x1="71023" y1="40435" x2="71023" y2="40435"/>
                        <a14:foregroundMark x1="49886" y1="41087" x2="49886" y2="41087"/>
                        <a14:foregroundMark x1="28864" y1="40435" x2="28864" y2="40435"/>
                        <a14:foregroundMark x1="31136" y1="53370" x2="31136" y2="53370"/>
                        <a14:foregroundMark x1="51364" y1="54891" x2="51364" y2="54891"/>
                        <a14:foregroundMark x1="69886" y1="56304" x2="69886" y2="56304"/>
                        <a14:foregroundMark x1="67727" y1="67609" x2="67727" y2="67609"/>
                        <a14:foregroundMark x1="50909" y1="67609" x2="50909" y2="67609"/>
                        <a14:foregroundMark x1="32841" y1="68043" x2="32841" y2="68043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08" y="5429393"/>
            <a:ext cx="1037896" cy="108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545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6" grpId="0" animBg="1"/>
      <p:bldP spid="44" grpId="0" animBg="1"/>
      <p:bldP spid="50" grpId="0" animBg="1"/>
      <p:bldP spid="51" grpId="0" animBg="1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1152939"/>
            <a:ext cx="12191999" cy="570506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97794"/>
              </p:ext>
            </p:extLst>
          </p:nvPr>
        </p:nvGraphicFramePr>
        <p:xfrm>
          <a:off x="973766" y="1195904"/>
          <a:ext cx="9445920" cy="52324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5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545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ID</a:t>
                      </a:r>
                      <a:endParaRPr lang="pt-BR" sz="20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Requisito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</a:t>
                      </a:r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Classificação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    Tamanho</a:t>
                      </a:r>
                    </a:p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/</a:t>
                      </a:r>
                    </a:p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Dificuldade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Ordem</a:t>
                      </a:r>
                      <a:r>
                        <a:rPr lang="pt-BR" sz="20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</a:t>
                      </a:r>
                      <a:r>
                        <a:rPr lang="pt-BR" sz="2000" u="none" strike="noStrike" baseline="0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r>
                        <a:rPr lang="pt-BR" sz="20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execução</a:t>
                      </a:r>
                      <a:endParaRPr lang="pt-BR" sz="20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Criação do site institucional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Alterar da página de Cadastro e Login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Interface de Dados Histórico para consulta do usuário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Ter um banco de dados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Validação dos dados de cadastrados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Interface de Dados Online para consulta para o usuário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0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Parâmetro </a:t>
                      </a:r>
                      <a:r>
                        <a:rPr lang="pt-BR" sz="1100" u="none" strike="noStrike" dirty="0" err="1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análitics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Dashboard (umidade e temperatura do solo/ar)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13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Edição do tipo de produto/planta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10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Previsão do tempo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11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Capitação de dados para o banco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12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Implementação dos sensores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13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Simulador dos sensores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06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14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O software deve enviar e-mails para comunicar o usuário sobre previsões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Desejável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15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Interface de Dados (Local)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7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16</a:t>
                      </a:r>
                      <a:endParaRPr lang="pt-BR" sz="1100" b="1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Utilização de sistema Arduino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Atualização de banco de dados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1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5795" marR="5795" marT="5795" marB="27814" anchor="b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Ferramenta de suporte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9ADBA4"/>
                          </a:solidFill>
                          <a:latin typeface="Bahnschrift SemiBold SemiConden" panose="020B0502040204020203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100" b="0" i="0" u="none" strike="noStrike" dirty="0">
                        <a:solidFill>
                          <a:srgbClr val="9ADBA4"/>
                        </a:solidFill>
                        <a:latin typeface="Bahnschrift SemiBold SemiConden" panose="020B0502040204020203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700453" y="461751"/>
            <a:ext cx="4791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9ADB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</a:t>
            </a:r>
            <a:endParaRPr lang="pt-BR" sz="3600" dirty="0">
              <a:solidFill>
                <a:srgbClr val="9ADB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806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2668</TotalTime>
  <Words>1074</Words>
  <Application>Microsoft Office PowerPoint</Application>
  <PresentationFormat>Widescreen</PresentationFormat>
  <Paragraphs>520</Paragraphs>
  <Slides>27</Slides>
  <Notes>1</Notes>
  <HiddenSlides>2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Arial</vt:lpstr>
      <vt:lpstr>Arial Rounded MT Bold</vt:lpstr>
      <vt:lpstr>Bahnschrift SemiBold SemiConden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Aluno</cp:lastModifiedBy>
  <cp:revision>190</cp:revision>
  <dcterms:created xsi:type="dcterms:W3CDTF">2020-04-06T00:51:41Z</dcterms:created>
  <dcterms:modified xsi:type="dcterms:W3CDTF">2020-09-09T18:29:54Z</dcterms:modified>
</cp:coreProperties>
</file>